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3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7" r:id="rId19"/>
    <p:sldId id="274" r:id="rId20"/>
    <p:sldId id="275" r:id="rId21"/>
    <p:sldId id="276" r:id="rId22"/>
    <p:sldId id="278" r:id="rId23"/>
    <p:sldId id="283" r:id="rId24"/>
    <p:sldId id="279" r:id="rId25"/>
    <p:sldId id="281" r:id="rId26"/>
    <p:sldId id="280" r:id="rId27"/>
    <p:sldId id="282" r:id="rId28"/>
    <p:sldId id="284" r:id="rId29"/>
    <p:sldId id="285" r:id="rId30"/>
    <p:sldId id="292" r:id="rId31"/>
    <p:sldId id="293" r:id="rId32"/>
    <p:sldId id="294" r:id="rId33"/>
    <p:sldId id="286" r:id="rId34"/>
    <p:sldId id="287" r:id="rId35"/>
    <p:sldId id="289" r:id="rId36"/>
    <p:sldId id="290" r:id="rId37"/>
    <p:sldId id="291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E0C78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64" autoAdjust="0"/>
  </p:normalViewPr>
  <p:slideViewPr>
    <p:cSldViewPr>
      <p:cViewPr varScale="1">
        <p:scale>
          <a:sx n="100" d="100"/>
          <a:sy n="100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4938C9-BAB6-4E36-B794-C8A4F796CF8E}" type="datetimeFigureOut">
              <a:rPr lang="ru-RU" smtClean="0"/>
              <a:t>28.04.2014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F64E08-6386-4A7D-B18A-AF1A0FD60B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2437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F64E08-6386-4A7D-B18A-AF1A0FD60B49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229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09CB-E424-40EA-A39F-AF93BF04B807}" type="datetimeFigureOut">
              <a:rPr lang="ru-RU" smtClean="0"/>
              <a:t>28.04.2014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DD76C-5C13-4237-BC89-2ED134FEA0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09CB-E424-40EA-A39F-AF93BF04B807}" type="datetimeFigureOut">
              <a:rPr lang="ru-RU" smtClean="0"/>
              <a:t>28.04.2014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DD76C-5C13-4237-BC89-2ED134FEA0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09CB-E424-40EA-A39F-AF93BF04B807}" type="datetimeFigureOut">
              <a:rPr lang="ru-RU" smtClean="0"/>
              <a:t>28.04.2014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DD76C-5C13-4237-BC89-2ED134FEA0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09CB-E424-40EA-A39F-AF93BF04B807}" type="datetimeFigureOut">
              <a:rPr lang="ru-RU" smtClean="0"/>
              <a:t>28.04.2014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DD76C-5C13-4237-BC89-2ED134FEA0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09CB-E424-40EA-A39F-AF93BF04B807}" type="datetimeFigureOut">
              <a:rPr lang="ru-RU" smtClean="0"/>
              <a:t>28.04.2014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DD76C-5C13-4237-BC89-2ED134FEA0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09CB-E424-40EA-A39F-AF93BF04B807}" type="datetimeFigureOut">
              <a:rPr lang="ru-RU" smtClean="0"/>
              <a:t>28.04.2014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DD76C-5C13-4237-BC89-2ED134FEA04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09CB-E424-40EA-A39F-AF93BF04B807}" type="datetimeFigureOut">
              <a:rPr lang="ru-RU" smtClean="0"/>
              <a:t>28.04.2014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DD76C-5C13-4237-BC89-2ED134FEA0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09CB-E424-40EA-A39F-AF93BF04B807}" type="datetimeFigureOut">
              <a:rPr lang="ru-RU" smtClean="0"/>
              <a:t>28.04.2014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DD76C-5C13-4237-BC89-2ED134FEA0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09CB-E424-40EA-A39F-AF93BF04B807}" type="datetimeFigureOut">
              <a:rPr lang="ru-RU" smtClean="0"/>
              <a:t>28.04.2014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DD76C-5C13-4237-BC89-2ED134FEA0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09CB-E424-40EA-A39F-AF93BF04B807}" type="datetimeFigureOut">
              <a:rPr lang="ru-RU" smtClean="0"/>
              <a:t>28.04.2014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A8DD76C-5C13-4237-BC89-2ED134FEA0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609CB-E424-40EA-A39F-AF93BF04B807}" type="datetimeFigureOut">
              <a:rPr lang="ru-RU" smtClean="0"/>
              <a:t>28.04.2014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DD76C-5C13-4237-BC89-2ED134FEA0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BF609CB-E424-40EA-A39F-AF93BF04B807}" type="datetimeFigureOut">
              <a:rPr lang="ru-RU" smtClean="0"/>
              <a:t>28.04.2014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4A8DD76C-5C13-4237-BC89-2ED134FEA04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861048"/>
            <a:ext cx="8458200" cy="1222375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>СИСТЕМА КАЛЬКУЛИРОВАНИЯ ЗАТРАТ ПО ВИДАМ ДЕЯТЕЛЬНОСТИ</a:t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err="1" smtClean="0"/>
              <a:t>авс</a:t>
            </a:r>
            <a:r>
              <a:rPr lang="ru-RU" sz="4000" b="1" dirty="0" smtClean="0"/>
              <a:t> - КОСТИНГ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2578225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Критика метода АВС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352708"/>
          </a:xfrm>
        </p:spPr>
        <p:txBody>
          <a:bodyPr>
            <a:normAutofit lnSpcReduction="10000"/>
          </a:bodyPr>
          <a:lstStyle/>
          <a:p>
            <a:r>
              <a:rPr lang="ru-RU" sz="1800" dirty="0" smtClean="0"/>
              <a:t>Распределение косвенных затрат на продукцию с помощью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</a:rPr>
              <a:t>индивидуального </a:t>
            </a:r>
            <a:r>
              <a:rPr lang="ru-RU" sz="1800" dirty="0" smtClean="0"/>
              <a:t>подхода довольно затруднительно, ввиду отсутствия четкой связи между той / иной затратой и тем / иным продуктом</a:t>
            </a:r>
            <a:endParaRPr lang="ru-RU" sz="1800" dirty="0"/>
          </a:p>
          <a:p>
            <a:r>
              <a:rPr lang="ru-RU" sz="1800" dirty="0" smtClean="0"/>
              <a:t>Анализ косвенных затрат и индивидуальных факторов – дорогой и трудоемкий метод.</a:t>
            </a:r>
          </a:p>
          <a:p>
            <a:r>
              <a:rPr lang="ru-RU" sz="1800" dirty="0" smtClean="0"/>
              <a:t>Зачастую выгода от более точной калькуляции затрат не оправдывает издержек на проведение такого анализа.</a:t>
            </a:r>
          </a:p>
          <a:p>
            <a:r>
              <a:rPr lang="ru-RU" sz="1800" i="1" dirty="0" smtClean="0">
                <a:solidFill>
                  <a:schemeClr val="accent2">
                    <a:lumMod val="50000"/>
                  </a:schemeClr>
                </a:solidFill>
              </a:rPr>
              <a:t>Пример. </a:t>
            </a:r>
            <a:r>
              <a:rPr lang="ru-RU" sz="1800" i="1" dirty="0">
                <a:solidFill>
                  <a:schemeClr val="accent2">
                    <a:lumMod val="50000"/>
                  </a:schemeClr>
                </a:solidFill>
              </a:rPr>
              <a:t>Р</a:t>
            </a:r>
            <a:r>
              <a:rPr lang="ru-RU" sz="1800" i="1" dirty="0" smtClean="0">
                <a:solidFill>
                  <a:schemeClr val="accent2">
                    <a:lumMod val="50000"/>
                  </a:schemeClr>
                </a:solidFill>
              </a:rPr>
              <a:t>аспределение затрат методом АВС в бухгалтерии.</a:t>
            </a:r>
          </a:p>
          <a:p>
            <a:r>
              <a:rPr lang="ru-RU" sz="1800" i="1" dirty="0" smtClean="0">
                <a:solidFill>
                  <a:schemeClr val="accent2">
                    <a:lumMod val="50000"/>
                  </a:schemeClr>
                </a:solidFill>
              </a:rPr>
              <a:t>Имеются следующие факторы распределения затрат:</a:t>
            </a:r>
          </a:p>
          <a:p>
            <a:r>
              <a:rPr lang="ru-RU" sz="1800" i="1" dirty="0" smtClean="0">
                <a:solidFill>
                  <a:schemeClr val="accent2">
                    <a:lumMod val="50000"/>
                  </a:schemeClr>
                </a:solidFill>
              </a:rPr>
              <a:t>№1 – время сотрудников бухгалтерии, прямо или косвенно связанное с продуктом</a:t>
            </a:r>
          </a:p>
          <a:p>
            <a:r>
              <a:rPr lang="ru-RU" sz="1800" i="1" dirty="0" smtClean="0">
                <a:solidFill>
                  <a:schemeClr val="accent2">
                    <a:lumMod val="50000"/>
                  </a:schemeClr>
                </a:solidFill>
              </a:rPr>
              <a:t>№2 – кол-во бухгалтерских проводок, относящихся к продукту</a:t>
            </a:r>
          </a:p>
          <a:p>
            <a:endParaRPr lang="ru-RU" sz="18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1800" dirty="0" smtClean="0">
                <a:solidFill>
                  <a:schemeClr val="accent2">
                    <a:lumMod val="50000"/>
                  </a:schemeClr>
                </a:solidFill>
              </a:rPr>
              <a:t>            </a:t>
            </a:r>
            <a:r>
              <a:rPr lang="ru-RU" sz="1800" dirty="0" smtClean="0">
                <a:solidFill>
                  <a:schemeClr val="accent6">
                    <a:lumMod val="50000"/>
                  </a:schemeClr>
                </a:solidFill>
              </a:rPr>
              <a:t>Варианты: 	1. поровну между продуктами</a:t>
            </a:r>
          </a:p>
          <a:p>
            <a:r>
              <a:rPr lang="ru-RU" sz="1800" dirty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ru-RU" sz="1800" dirty="0" smtClean="0">
                <a:solidFill>
                  <a:schemeClr val="accent6">
                    <a:lumMod val="50000"/>
                  </a:schemeClr>
                </a:solidFill>
              </a:rPr>
              <a:t>		2. пропорционально выручке от продажи продукта</a:t>
            </a:r>
          </a:p>
          <a:p>
            <a:r>
              <a:rPr lang="ru-RU" sz="1800" dirty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ru-RU" sz="1800" dirty="0" smtClean="0">
                <a:solidFill>
                  <a:schemeClr val="accent6">
                    <a:lumMod val="50000"/>
                  </a:schemeClr>
                </a:solidFill>
              </a:rPr>
              <a:t>		3. </a:t>
            </a:r>
            <a:r>
              <a:rPr lang="ru-RU" sz="1800" dirty="0" err="1" smtClean="0">
                <a:solidFill>
                  <a:schemeClr val="accent6">
                    <a:lumMod val="50000"/>
                  </a:schemeClr>
                </a:solidFill>
              </a:rPr>
              <a:t>пропорц</a:t>
            </a:r>
            <a:r>
              <a:rPr lang="ru-RU" sz="1800" dirty="0" smtClean="0">
                <a:solidFill>
                  <a:schemeClr val="accent6">
                    <a:lumMod val="50000"/>
                  </a:schemeClr>
                </a:solidFill>
              </a:rPr>
              <a:t>-но прямым затратам на про-во продукта</a:t>
            </a:r>
            <a:endParaRPr lang="ru-RU" sz="18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499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АВС-анализ затрат актуален не только в производственных предприятиях, он также применим в непроизводственной сфере.</a:t>
            </a:r>
          </a:p>
          <a:p>
            <a:endParaRPr lang="ru-RU" sz="2000" dirty="0" smtClean="0"/>
          </a:p>
          <a:p>
            <a:r>
              <a:rPr lang="ru-RU" sz="2000" dirty="0" smtClean="0"/>
              <a:t>Более того, данный метод особенно актуален для предприятий подобного рода, так как у них отсутствуют прямые материальные затраты, а косвенные затраты имеют значительную долю в общей структуре затрат.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123535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08920"/>
            <a:ext cx="7520940" cy="548640"/>
          </a:xfrm>
        </p:spPr>
        <p:txBody>
          <a:bodyPr/>
          <a:lstStyle/>
          <a:p>
            <a:pPr algn="ctr"/>
            <a:r>
              <a:rPr lang="ru-RU" b="1" dirty="0" smtClean="0"/>
              <a:t>Тема: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4000" b="1" dirty="0" smtClean="0"/>
              <a:t>Анализ безубыточности.</a:t>
            </a:r>
            <a:br>
              <a:rPr lang="ru-RU" sz="4000" b="1" dirty="0" smtClean="0"/>
            </a:br>
            <a:r>
              <a:rPr lang="ru-RU" sz="4000" b="1" dirty="0" smtClean="0"/>
              <a:t>Расчет точки нулевой прибыли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286392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Цели анализа безубыточности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100628"/>
            <a:ext cx="7520940" cy="5757372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endParaRPr lang="ru-RU" sz="1800" dirty="0" smtClean="0"/>
          </a:p>
          <a:p>
            <a:pPr>
              <a:lnSpc>
                <a:spcPct val="90000"/>
              </a:lnSpc>
            </a:pPr>
            <a:endParaRPr lang="ru-RU" sz="1800" dirty="0"/>
          </a:p>
          <a:p>
            <a:pPr>
              <a:lnSpc>
                <a:spcPct val="90000"/>
              </a:lnSpc>
            </a:pPr>
            <a:endParaRPr lang="ru-RU" sz="1800" dirty="0" smtClean="0"/>
          </a:p>
          <a:p>
            <a:pPr>
              <a:lnSpc>
                <a:spcPct val="90000"/>
              </a:lnSpc>
            </a:pPr>
            <a:r>
              <a:rPr lang="ru-RU" sz="1800" dirty="0" smtClean="0"/>
              <a:t>                                        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r>
              <a:rPr lang="ru-RU" sz="1800" dirty="0" smtClean="0"/>
              <a:t>                                                            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>
              <a:lnSpc>
                <a:spcPct val="90000"/>
              </a:lnSpc>
            </a:pPr>
            <a:r>
              <a:rPr lang="ru-RU" sz="1800" dirty="0" smtClean="0"/>
              <a:t>		</a:t>
            </a:r>
            <a:r>
              <a:rPr lang="ru-RU" sz="3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r>
              <a:rPr lang="ru-RU" sz="1800" dirty="0" smtClean="0"/>
              <a:t>                                                                                                       </a:t>
            </a:r>
            <a:r>
              <a:rPr lang="ru-RU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ru-RU" sz="28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90000"/>
              </a:lnSpc>
            </a:pPr>
            <a:endParaRPr lang="ru-RU" sz="1800" dirty="0" smtClean="0"/>
          </a:p>
          <a:p>
            <a:pPr>
              <a:lnSpc>
                <a:spcPct val="90000"/>
              </a:lnSpc>
            </a:pPr>
            <a:r>
              <a:rPr lang="ru-RU" sz="2800" dirty="0" smtClean="0"/>
              <a:t>Каков </a:t>
            </a:r>
            <a:r>
              <a:rPr lang="ru-RU" sz="2800" dirty="0"/>
              <a:t>оптимальный объем и структура выпуска? </a:t>
            </a:r>
          </a:p>
          <a:p>
            <a:pPr>
              <a:lnSpc>
                <a:spcPct val="90000"/>
              </a:lnSpc>
            </a:pPr>
            <a:r>
              <a:rPr lang="ru-RU" sz="2800" dirty="0" smtClean="0"/>
              <a:t>Какой </a:t>
            </a:r>
            <a:r>
              <a:rPr lang="ru-RU" sz="2800" dirty="0"/>
              <a:t>“</a:t>
            </a:r>
            <a:r>
              <a:rPr lang="ru-RU" sz="2800" i="1" u="sng" dirty="0">
                <a:solidFill>
                  <a:srgbClr val="FF0000"/>
                </a:solidFill>
              </a:rPr>
              <a:t>запас прочности</a:t>
            </a:r>
            <a:r>
              <a:rPr lang="ru-RU" sz="2800" dirty="0"/>
              <a:t>” есть у предприятия?</a:t>
            </a:r>
          </a:p>
          <a:p>
            <a:pPr>
              <a:lnSpc>
                <a:spcPct val="90000"/>
              </a:lnSpc>
            </a:pPr>
            <a:r>
              <a:rPr lang="ru-RU" sz="2800" dirty="0" smtClean="0"/>
              <a:t>Производить </a:t>
            </a:r>
            <a:r>
              <a:rPr lang="ru-RU" sz="2800" dirty="0"/>
              <a:t>ли товары и </a:t>
            </a:r>
            <a:r>
              <a:rPr lang="ru-RU" sz="2800" dirty="0" smtClean="0"/>
              <a:t>услуги самостоятельно </a:t>
            </a:r>
            <a:r>
              <a:rPr lang="ru-RU" sz="2800" dirty="0"/>
              <a:t>или заказывать их на стороне?</a:t>
            </a:r>
          </a:p>
          <a:p>
            <a:pPr>
              <a:lnSpc>
                <a:spcPct val="90000"/>
              </a:lnSpc>
            </a:pPr>
            <a:r>
              <a:rPr lang="ru-RU" sz="2800" dirty="0"/>
              <a:t>Какова  нижняя граница цены на реализуемую продукцию?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67916" y="1107679"/>
            <a:ext cx="1512168" cy="7371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Изменение цены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11760" y="1117701"/>
            <a:ext cx="1792796" cy="7271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Изменение постоянных затрат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44008" y="1117701"/>
            <a:ext cx="1800200" cy="7271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Изменение переменных затрат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948264" y="1112689"/>
            <a:ext cx="1512168" cy="73213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Объем реализации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035821" y="2132856"/>
            <a:ext cx="2592288" cy="576064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ПРИБЫЛЬ ПРЕДПРИЯТИЯ</a:t>
            </a:r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259632" y="1844824"/>
            <a:ext cx="1728192" cy="576064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4932040" y="1844824"/>
            <a:ext cx="864096" cy="288032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H="1">
            <a:off x="5652120" y="1808820"/>
            <a:ext cx="1704020" cy="764468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2843808" y="1844824"/>
            <a:ext cx="1008112" cy="288032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35045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404664"/>
            <a:ext cx="7520940" cy="6336704"/>
          </a:xfrm>
        </p:spPr>
        <p:txBody>
          <a:bodyPr/>
          <a:lstStyle/>
          <a:p>
            <a:pPr algn="ctr"/>
            <a:r>
              <a:rPr lang="ru-RU" sz="2000" dirty="0">
                <a:solidFill>
                  <a:srgbClr val="00B050"/>
                </a:solidFill>
              </a:rPr>
              <a:t>Модель безубыточности  опирается на ряд исходных предположений:</a:t>
            </a:r>
          </a:p>
          <a:p>
            <a:pPr>
              <a:buFont typeface="Wingdings" pitchFamily="2" charset="2"/>
              <a:buChar char="q"/>
            </a:pPr>
            <a:r>
              <a:rPr lang="ru-RU" sz="2000" dirty="0"/>
              <a:t>поведение затрат и выручки можно с достаточной точностью выразить линейной функцией одной переменной - объема выпуска (эффективность использования ресурсов и цены на них остаются постоянными в рамках определенного интервала значений объема выпуска</a:t>
            </a:r>
            <a:r>
              <a:rPr lang="ru-RU" sz="2000" dirty="0" smtClean="0"/>
              <a:t>);</a:t>
            </a:r>
            <a:endParaRPr lang="ru-RU" sz="2000" dirty="0"/>
          </a:p>
          <a:p>
            <a:pPr>
              <a:buFont typeface="Wingdings" pitchFamily="2" charset="2"/>
              <a:buChar char="q"/>
            </a:pPr>
            <a:r>
              <a:rPr lang="ru-RU" sz="2000" dirty="0"/>
              <a:t>ассортимент выпуска и реализации остается </a:t>
            </a:r>
            <a:r>
              <a:rPr lang="ru-RU" sz="2000" dirty="0" smtClean="0"/>
              <a:t>постоянным;</a:t>
            </a:r>
            <a:endParaRPr lang="ru-RU" sz="2000" dirty="0"/>
          </a:p>
          <a:p>
            <a:pPr>
              <a:buFont typeface="Wingdings" pitchFamily="2" charset="2"/>
              <a:buChar char="q"/>
            </a:pPr>
            <a:r>
              <a:rPr lang="ru-RU" sz="2000" dirty="0"/>
              <a:t>объем производства равен объему реализации</a:t>
            </a:r>
            <a:r>
              <a:rPr lang="ru-RU" sz="2000" dirty="0" smtClean="0"/>
              <a:t>;</a:t>
            </a:r>
            <a:endParaRPr lang="ru-RU" sz="2000" dirty="0"/>
          </a:p>
          <a:p>
            <a:pPr>
              <a:buFont typeface="Wingdings" pitchFamily="2" charset="2"/>
              <a:buChar char="q"/>
            </a:pPr>
            <a:r>
              <a:rPr lang="ru-RU" sz="2000" dirty="0"/>
              <a:t>все затраты можно классифицировать как постоянные и переменные</a:t>
            </a:r>
            <a:r>
              <a:rPr lang="ru-RU" sz="2000" dirty="0" smtClean="0"/>
              <a:t>;</a:t>
            </a:r>
            <a:endParaRPr lang="ru-RU" sz="2000" dirty="0"/>
          </a:p>
          <a:p>
            <a:pPr>
              <a:buFont typeface="Wingdings" pitchFamily="2" charset="2"/>
              <a:buChar char="q"/>
            </a:pPr>
            <a:r>
              <a:rPr lang="ru-RU" sz="2000" dirty="0"/>
              <a:t>единственный способ влияния на затраты для руководителя - это изменение объема или структуры выпуска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4030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ГРАФИЧЕСКОЕ ОПРЕДЕЛЕНИЕ ТОЧКИ БЕЗУБЫТОЧНОСТИ</a:t>
            </a:r>
            <a:endParaRPr lang="ru-RU" dirty="0"/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124744"/>
            <a:ext cx="5832647" cy="4033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57645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332656"/>
            <a:ext cx="7520940" cy="604867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ТОЧКА, в которой общие затраты бизнеса равны его общим доходам называется </a:t>
            </a:r>
            <a:r>
              <a:rPr lang="ru-RU" sz="2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точкой нулевой прибыли или точкой безубыточности</a:t>
            </a:r>
          </a:p>
          <a:p>
            <a:endParaRPr lang="ru-RU" sz="2000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Пример. </a:t>
            </a:r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Мастерская по выпуску багетных рамок.</a:t>
            </a:r>
          </a:p>
          <a:p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Постоянные затраты = 3000 руб. в месяц</a:t>
            </a:r>
          </a:p>
          <a:p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Материалы на 1 рамку = 8 руб.</a:t>
            </a:r>
          </a:p>
          <a:p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часа на изготовление 1 рамки.</a:t>
            </a:r>
          </a:p>
          <a:p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Оплата труда рабочих = 10 руб. час.</a:t>
            </a:r>
          </a:p>
          <a:p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Рабочие получают сдельную оплату.</a:t>
            </a:r>
          </a:p>
          <a:p>
            <a:r>
              <a:rPr lang="ru-RU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Продажа рамок оптовику = 56 руб. за 1 штуку</a:t>
            </a:r>
          </a:p>
          <a:p>
            <a:endParaRPr lang="ru-RU" sz="20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sz="2000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Точка безубыточности -??? Сколько производить ульев в месяц?</a:t>
            </a:r>
          </a:p>
          <a:p>
            <a:endParaRPr lang="ru-RU" sz="20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01146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476672"/>
            <a:ext cx="7520940" cy="6192688"/>
          </a:xfrm>
        </p:spPr>
        <p:txBody>
          <a:bodyPr>
            <a:normAutofit/>
          </a:bodyPr>
          <a:lstStyle/>
          <a:p>
            <a:r>
              <a:rPr lang="ru-RU" b="0" dirty="0" smtClean="0"/>
              <a:t> </a:t>
            </a:r>
            <a:r>
              <a:rPr lang="ru-RU" sz="2800" b="0" dirty="0" smtClean="0"/>
              <a:t>Точка безубыточности в натуральном выражении:</a:t>
            </a:r>
          </a:p>
          <a:p>
            <a:pPr algn="ctr"/>
            <a:r>
              <a:rPr lang="ru-RU" sz="2800" b="0" dirty="0" smtClean="0"/>
              <a:t> </a:t>
            </a:r>
            <a:r>
              <a:rPr lang="ru-RU" sz="2800" dirty="0" smtClean="0">
                <a:solidFill>
                  <a:srgbClr val="002060"/>
                </a:solidFill>
              </a:rPr>
              <a:t>Тб = Затраты пост. /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(Цена ед. продукции – Затраты перемен.)</a:t>
            </a:r>
          </a:p>
          <a:p>
            <a:pPr algn="ctr"/>
            <a:endParaRPr lang="ru-RU" sz="2800" b="0" dirty="0"/>
          </a:p>
          <a:p>
            <a:pPr algn="ctr"/>
            <a:r>
              <a:rPr lang="ru-RU" sz="2800" b="0" dirty="0" smtClean="0"/>
              <a:t>Точка безубыточности в денежном выражении: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Тб </a:t>
            </a:r>
            <a:r>
              <a:rPr lang="ru-RU" sz="2800" dirty="0">
                <a:solidFill>
                  <a:srgbClr val="002060"/>
                </a:solidFill>
              </a:rPr>
              <a:t>= </a:t>
            </a:r>
            <a:r>
              <a:rPr lang="ru-RU" sz="2800" dirty="0" smtClean="0">
                <a:solidFill>
                  <a:srgbClr val="002060"/>
                </a:solidFill>
              </a:rPr>
              <a:t>Затраты пост. /</a:t>
            </a:r>
          </a:p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(цена /(цена ед. продукции – Затраты перемен))</a:t>
            </a:r>
            <a:endParaRPr lang="ru-RU" sz="2800" dirty="0">
              <a:solidFill>
                <a:srgbClr val="002060"/>
              </a:solidFill>
            </a:endParaRPr>
          </a:p>
          <a:p>
            <a:r>
              <a:rPr lang="ru-RU" sz="2400" u="sng" dirty="0">
                <a:solidFill>
                  <a:srgbClr val="7030A0"/>
                </a:solidFill>
              </a:rPr>
              <a:t>Точка безубыточности</a:t>
            </a:r>
            <a:r>
              <a:rPr lang="ru-RU" sz="2400" dirty="0"/>
              <a:t> — это объем производства (выраженный в денежных или натуральных единицах), при котором прибыль предприятия равна нулю.</a:t>
            </a:r>
          </a:p>
        </p:txBody>
      </p:sp>
    </p:spTree>
    <p:extLst>
      <p:ext uri="{BB962C8B-B14F-4D97-AF65-F5344CB8AC3E}">
        <p14:creationId xmlns:p14="http://schemas.microsoft.com/office/powerpoint/2010/main" val="21620020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476672"/>
            <a:ext cx="7520940" cy="5472608"/>
          </a:xfrm>
        </p:spPr>
        <p:txBody>
          <a:bodyPr>
            <a:normAutofit/>
          </a:bodyPr>
          <a:lstStyle/>
          <a:p>
            <a:r>
              <a:rPr lang="ru-RU" sz="2400" u="sng" dirty="0" smtClean="0">
                <a:solidFill>
                  <a:schemeClr val="accent3">
                    <a:lumMod val="75000"/>
                  </a:schemeClr>
                </a:solidFill>
              </a:rPr>
              <a:t>Маржинальный анализ  </a:t>
            </a:r>
            <a:r>
              <a:rPr lang="ru-RU" sz="2400" dirty="0" smtClean="0"/>
              <a:t>применяется в расчетах на </a:t>
            </a:r>
            <a:r>
              <a:rPr lang="ru-RU" sz="2400" u="sng" dirty="0" smtClean="0"/>
              <a:t>краткосрочную перспективу </a:t>
            </a:r>
            <a:r>
              <a:rPr lang="ru-RU" sz="2400" dirty="0" smtClean="0"/>
              <a:t>. Учитываются только те затраты, которые изменяются в связи с принятием решения, а именно </a:t>
            </a:r>
            <a:r>
              <a:rPr lang="ru-RU" sz="2400" dirty="0" smtClean="0">
                <a:solidFill>
                  <a:srgbClr val="9E0C78"/>
                </a:solidFill>
              </a:rPr>
              <a:t>переменные затраты</a:t>
            </a:r>
            <a:r>
              <a:rPr lang="ru-RU" sz="2400" dirty="0" smtClean="0"/>
              <a:t>.</a:t>
            </a:r>
          </a:p>
          <a:p>
            <a:r>
              <a:rPr lang="ru-RU" sz="2400" dirty="0" smtClean="0"/>
              <a:t>М.А. основывается на </a:t>
            </a:r>
            <a:r>
              <a:rPr lang="ru-RU" sz="2400" i="1" u="sng" dirty="0" smtClean="0">
                <a:solidFill>
                  <a:srgbClr val="0070C0"/>
                </a:solidFill>
              </a:rPr>
              <a:t>неизменности постоянных </a:t>
            </a:r>
            <a:r>
              <a:rPr lang="ru-RU" sz="2400" dirty="0" smtClean="0"/>
              <a:t>затрат в краткосрочном аспекте.</a:t>
            </a:r>
          </a:p>
          <a:p>
            <a:endParaRPr lang="ru-RU" sz="2000" dirty="0"/>
          </a:p>
          <a:p>
            <a:pPr algn="ctr"/>
            <a:r>
              <a:rPr lang="ru-RU" sz="3200" dirty="0" smtClean="0">
                <a:solidFill>
                  <a:srgbClr val="9E0C78"/>
                </a:solidFill>
              </a:rPr>
              <a:t>Маржинальный доход = </a:t>
            </a:r>
          </a:p>
          <a:p>
            <a:pPr algn="ctr"/>
            <a:r>
              <a:rPr lang="ru-RU" sz="3200" dirty="0" smtClean="0">
                <a:solidFill>
                  <a:srgbClr val="9E0C78"/>
                </a:solidFill>
              </a:rPr>
              <a:t>= выручка – переменные затраты</a:t>
            </a:r>
            <a:endParaRPr lang="ru-RU" sz="3200" dirty="0">
              <a:solidFill>
                <a:srgbClr val="9E0C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248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260648"/>
            <a:ext cx="7925504" cy="4419829"/>
          </a:xfrm>
        </p:spPr>
        <p:txBody>
          <a:bodyPr/>
          <a:lstStyle/>
          <a:p>
            <a:r>
              <a:rPr lang="ru-RU" sz="2400" u="sng" dirty="0">
                <a:solidFill>
                  <a:schemeClr val="accent3">
                    <a:lumMod val="75000"/>
                  </a:schemeClr>
                </a:solidFill>
              </a:rPr>
              <a:t>Маржинальная прибыль </a:t>
            </a:r>
            <a:r>
              <a:rPr lang="ru-RU" dirty="0"/>
              <a:t>- </a:t>
            </a:r>
            <a:r>
              <a:rPr lang="ru-RU" sz="2400" dirty="0"/>
              <a:t>это разность между выручкой и переменными затратами </a:t>
            </a:r>
            <a:endParaRPr lang="ru-RU" sz="2400" dirty="0" smtClean="0"/>
          </a:p>
          <a:p>
            <a:pPr algn="ctr"/>
            <a:r>
              <a:rPr lang="ru-RU" sz="2400" u="sng" dirty="0" smtClean="0">
                <a:solidFill>
                  <a:schemeClr val="accent3">
                    <a:lumMod val="75000"/>
                  </a:schemeClr>
                </a:solidFill>
              </a:rPr>
              <a:t>Сумма </a:t>
            </a:r>
            <a:r>
              <a:rPr lang="ru-RU" sz="2400" u="sng" dirty="0">
                <a:solidFill>
                  <a:schemeClr val="accent3">
                    <a:lumMod val="75000"/>
                  </a:schemeClr>
                </a:solidFill>
              </a:rPr>
              <a:t>покрытия </a:t>
            </a:r>
            <a:endParaRPr lang="ru-RU" sz="2400" u="sng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ru-RU" sz="2400" dirty="0" smtClean="0"/>
              <a:t>(</a:t>
            </a:r>
            <a:r>
              <a:rPr lang="ru-RU" sz="2400" dirty="0"/>
              <a:t>часть выручки, которая остается на покрытие постоянных затрат и формирование прибыли</a:t>
            </a:r>
            <a:r>
              <a:rPr lang="ru-RU" sz="2400" dirty="0" smtClean="0"/>
              <a:t>)</a:t>
            </a:r>
          </a:p>
          <a:p>
            <a:pPr algn="ctr"/>
            <a:endParaRPr lang="ru-RU" sz="2400" dirty="0"/>
          </a:p>
          <a:p>
            <a:pPr algn="ctr"/>
            <a:r>
              <a:rPr lang="ru-RU" sz="2800" dirty="0" smtClean="0"/>
              <a:t>Взаимосвязь между маржинальным доходом и постоянными затратами называется</a:t>
            </a:r>
          </a:p>
          <a:p>
            <a:pPr algn="ctr"/>
            <a:r>
              <a:rPr lang="ru-RU" sz="3200" dirty="0" smtClean="0">
                <a:solidFill>
                  <a:schemeClr val="accent2">
                    <a:lumMod val="75000"/>
                  </a:schemeClr>
                </a:solidFill>
              </a:rPr>
              <a:t>ОПЕРАЦИОННЫМ РЫЧАГОМ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01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Изначальный подход к </a:t>
            </a:r>
            <a:r>
              <a:rPr lang="ru-RU" dirty="0" err="1" smtClean="0"/>
              <a:t>калькулированию</a:t>
            </a:r>
            <a:r>
              <a:rPr lang="ru-RU" dirty="0" smtClean="0"/>
              <a:t> затрат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smtClean="0"/>
              <a:t>XIX</a:t>
            </a:r>
            <a:r>
              <a:rPr lang="ru-RU" sz="2000" dirty="0" smtClean="0"/>
              <a:t> в. – время промышленной революции – были заложены основы формирования цен на продукцию, с характерными особенностями:</a:t>
            </a:r>
          </a:p>
          <a:p>
            <a:pPr>
              <a:buAutoNum type="arabicPeriod"/>
            </a:pPr>
            <a:r>
              <a:rPr lang="ru-RU" sz="2000" u="sng" dirty="0" smtClean="0">
                <a:solidFill>
                  <a:srgbClr val="0070C0"/>
                </a:solidFill>
              </a:rPr>
              <a:t>Трудоемкое производство  </a:t>
            </a:r>
            <a:r>
              <a:rPr lang="ru-RU" sz="2000" dirty="0" smtClean="0"/>
              <a:t>- темп производства задавал живой труд, машины и оборудование обеспечивали лишь вспомогательные функции  </a:t>
            </a:r>
          </a:p>
          <a:p>
            <a:pPr>
              <a:buAutoNum type="arabicPeriod"/>
            </a:pPr>
            <a:endParaRPr lang="ru-RU" sz="2000" dirty="0" smtClean="0"/>
          </a:p>
          <a:p>
            <a:pPr>
              <a:buAutoNum type="arabicPeriod"/>
            </a:pPr>
            <a:r>
              <a:rPr lang="ru-RU" sz="2000" dirty="0" smtClean="0"/>
              <a:t>Относительно низкий уровень </a:t>
            </a:r>
            <a:r>
              <a:rPr lang="ru-RU" sz="2000" u="sng" dirty="0" smtClean="0">
                <a:solidFill>
                  <a:srgbClr val="0070C0"/>
                </a:solidFill>
              </a:rPr>
              <a:t>косвенных затрат </a:t>
            </a:r>
            <a:r>
              <a:rPr lang="ru-RU" sz="2000" dirty="0" smtClean="0"/>
              <a:t>по сравнению с величинами прямых издержек – низкие расходы на энергоносители, административные подразделения, затраты на оборудование, рекламу , маркетинг и др.</a:t>
            </a:r>
          </a:p>
          <a:p>
            <a:pPr>
              <a:buAutoNum type="arabicPeriod"/>
            </a:pPr>
            <a:endParaRPr lang="ru-RU" sz="2000" dirty="0" smtClean="0"/>
          </a:p>
          <a:p>
            <a:pPr>
              <a:buAutoNum type="arabicPeriod"/>
            </a:pPr>
            <a:r>
              <a:rPr lang="ru-RU" sz="2000" dirty="0" smtClean="0"/>
              <a:t>Рынок, характеризующийся </a:t>
            </a:r>
            <a:r>
              <a:rPr lang="ru-RU" sz="2000" u="sng" dirty="0" smtClean="0">
                <a:solidFill>
                  <a:srgbClr val="FFFF00"/>
                </a:solidFill>
              </a:rPr>
              <a:t>относительным отсутствием конкуренции</a:t>
            </a:r>
            <a:r>
              <a:rPr lang="ru-RU" sz="2000" dirty="0" smtClean="0"/>
              <a:t> – отсутствие глобальных транспортных потоков, единого информационного пространства, недостаточная информированность покупателей о ценах конкурентов</a:t>
            </a:r>
          </a:p>
        </p:txBody>
      </p:sp>
    </p:spTree>
    <p:extLst>
      <p:ext uri="{BB962C8B-B14F-4D97-AF65-F5344CB8AC3E}">
        <p14:creationId xmlns:p14="http://schemas.microsoft.com/office/powerpoint/2010/main" val="40728202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260648"/>
            <a:ext cx="7520940" cy="6048672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Деятельность, при которой фирма несет относительно высокие постоянные затраты по сравнению с переменными, является деятельностью, имеющий </a:t>
            </a: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высокий </a:t>
            </a:r>
            <a:r>
              <a:rPr lang="ru-RU" sz="2000" dirty="0" smtClean="0"/>
              <a:t>операционный рычаг</a:t>
            </a:r>
          </a:p>
          <a:p>
            <a:endParaRPr lang="ru-RU" sz="2000" dirty="0" smtClean="0"/>
          </a:p>
          <a:p>
            <a:r>
              <a:rPr lang="ru-RU" sz="2000" dirty="0" smtClean="0"/>
              <a:t>Ценовой </a:t>
            </a:r>
            <a:r>
              <a:rPr lang="ru-RU" sz="2000" dirty="0"/>
              <a:t>операционный рычаг</a:t>
            </a:r>
            <a:r>
              <a:rPr lang="ru-RU" sz="2000" b="0" dirty="0"/>
              <a:t> вычисляется по формуле:</a:t>
            </a:r>
          </a:p>
          <a:p>
            <a:pPr algn="ctr"/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СВОР </a:t>
            </a:r>
            <a:r>
              <a:rPr lang="ru-RU" sz="2000" i="1" dirty="0">
                <a:solidFill>
                  <a:schemeClr val="accent2">
                    <a:lumMod val="75000"/>
                  </a:schemeClr>
                </a:solidFill>
              </a:rPr>
              <a:t>= </a:t>
            </a: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(Выручка от продаж – Переменные затраты) / </a:t>
            </a:r>
          </a:p>
          <a:p>
            <a:pPr algn="ctr"/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</a:rPr>
              <a:t>Прибыль от продаж,</a:t>
            </a:r>
            <a:endParaRPr lang="ru-RU" sz="2000" i="1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2000" b="0" dirty="0"/>
              <a:t>Учитывая, что П</a:t>
            </a:r>
            <a:r>
              <a:rPr lang="ru-RU" sz="2000" b="0" dirty="0" smtClean="0"/>
              <a:t>рибыль </a:t>
            </a:r>
            <a:r>
              <a:rPr lang="ru-RU" sz="2000" b="0" dirty="0"/>
              <a:t>= </a:t>
            </a:r>
            <a:r>
              <a:rPr lang="ru-RU" sz="2000" b="0" dirty="0" smtClean="0"/>
              <a:t>Выручка – </a:t>
            </a:r>
            <a:r>
              <a:rPr lang="ru-RU" sz="2000" b="0" dirty="0" smtClean="0"/>
              <a:t>Перемен</a:t>
            </a:r>
            <a:r>
              <a:rPr lang="ru-RU" sz="2000" b="0" dirty="0" smtClean="0"/>
              <a:t>. </a:t>
            </a:r>
            <a:r>
              <a:rPr lang="ru-RU" sz="2000" b="0" dirty="0" smtClean="0"/>
              <a:t>Затраты </a:t>
            </a:r>
            <a:r>
              <a:rPr lang="ru-RU" sz="2000" b="0" dirty="0" smtClean="0"/>
              <a:t>– </a:t>
            </a:r>
            <a:r>
              <a:rPr lang="ru-RU" sz="2000" b="0" dirty="0" err="1" smtClean="0"/>
              <a:t>Постоян</a:t>
            </a:r>
            <a:r>
              <a:rPr lang="ru-RU" sz="2000" b="0" dirty="0" smtClean="0"/>
              <a:t>. затраты, </a:t>
            </a:r>
          </a:p>
          <a:p>
            <a:r>
              <a:rPr lang="ru-RU" sz="2000" b="0" dirty="0"/>
              <a:t>т</a:t>
            </a:r>
            <a:r>
              <a:rPr lang="ru-RU" sz="2000" b="0" dirty="0" smtClean="0"/>
              <a:t>о можно </a:t>
            </a:r>
            <a:r>
              <a:rPr lang="ru-RU" sz="2000" b="0" dirty="0"/>
              <a:t>записать:</a:t>
            </a:r>
          </a:p>
          <a:p>
            <a:pPr algn="ctr"/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СВОР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= </a:t>
            </a:r>
            <a:r>
              <a:rPr lang="ru-RU" sz="2000" i="1" dirty="0">
                <a:solidFill>
                  <a:schemeClr val="accent2">
                    <a:lumMod val="75000"/>
                  </a:schemeClr>
                </a:solidFill>
              </a:rPr>
              <a:t>(Выручка от продаж – Переменные затраты) /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0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(Выручка 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–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</a:rPr>
              <a:t>Пермен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</a:rPr>
              <a:t>Затарты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 – </a:t>
            </a:r>
            <a:r>
              <a:rPr lang="ru-RU" sz="2000" dirty="0" err="1">
                <a:solidFill>
                  <a:schemeClr val="accent2">
                    <a:lumMod val="75000"/>
                  </a:schemeClr>
                </a:solidFill>
              </a:rPr>
              <a:t>Постоян</a:t>
            </a:r>
            <a:r>
              <a:rPr lang="ru-RU" sz="2000" dirty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затраты )</a:t>
            </a:r>
            <a:endParaRPr lang="ru-RU" sz="20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2000" dirty="0"/>
              <a:t/>
            </a:r>
            <a:br>
              <a:rPr lang="ru-RU" sz="2000" dirty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4871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404664"/>
            <a:ext cx="7520940" cy="4752528"/>
          </a:xfrm>
        </p:spPr>
        <p:txBody>
          <a:bodyPr>
            <a:normAutofit/>
          </a:bodyPr>
          <a:lstStyle/>
          <a:p>
            <a:pPr algn="just"/>
            <a:r>
              <a:rPr lang="ru-RU" sz="2400" dirty="0"/>
              <a:t>Показатель операционного рычага позволяет достаточно быстро (без подготовки полного отчета о прибылях и убытках) определить, как повлияют </a:t>
            </a:r>
            <a:r>
              <a:rPr lang="ru-RU" sz="2400" i="1" dirty="0">
                <a:solidFill>
                  <a:schemeClr val="accent2">
                    <a:lumMod val="75000"/>
                  </a:schemeClr>
                </a:solidFill>
              </a:rPr>
              <a:t>изменения объема продаж на прибыль компании</a:t>
            </a:r>
            <a:r>
              <a:rPr lang="ru-RU" sz="2400" dirty="0"/>
              <a:t>. </a:t>
            </a:r>
            <a:endParaRPr lang="ru-RU" sz="2400" dirty="0" smtClean="0"/>
          </a:p>
          <a:p>
            <a:pPr algn="just"/>
            <a:r>
              <a:rPr lang="ru-RU" sz="2400" dirty="0" smtClean="0"/>
              <a:t>Чтобы </a:t>
            </a:r>
            <a:r>
              <a:rPr lang="ru-RU" sz="2400" dirty="0"/>
              <a:t>выяснить, на сколько процентов изменится размер прибыли, следует </a:t>
            </a:r>
            <a:r>
              <a:rPr lang="ru-RU" sz="2400" i="1" dirty="0">
                <a:solidFill>
                  <a:schemeClr val="accent2">
                    <a:lumMod val="75000"/>
                  </a:schemeClr>
                </a:solidFill>
              </a:rPr>
              <a:t>процентное</a:t>
            </a:r>
            <a:r>
              <a:rPr lang="ru-RU" sz="2400" dirty="0"/>
              <a:t> изменение </a:t>
            </a:r>
            <a:r>
              <a:rPr lang="ru-RU" sz="2400" i="1" dirty="0">
                <a:solidFill>
                  <a:schemeClr val="accent2">
                    <a:lumMod val="75000"/>
                  </a:schemeClr>
                </a:solidFill>
              </a:rPr>
              <a:t>объема продаж </a:t>
            </a:r>
            <a:r>
              <a:rPr lang="ru-RU" sz="2400" dirty="0"/>
              <a:t>умножить на </a:t>
            </a:r>
            <a:r>
              <a:rPr lang="ru-RU" sz="2400" i="1" dirty="0">
                <a:solidFill>
                  <a:schemeClr val="accent2">
                    <a:lumMod val="75000"/>
                  </a:schemeClr>
                </a:solidFill>
              </a:rPr>
              <a:t>уровень операционного рычага</a:t>
            </a:r>
            <a:r>
              <a:rPr lang="ru-RU" sz="2400" i="1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algn="just"/>
            <a:endParaRPr lang="ru-RU" b="0" dirty="0"/>
          </a:p>
          <a:p>
            <a:pPr algn="ctr"/>
            <a:r>
              <a:rPr lang="ru-RU" sz="2400" i="1" u="sng" dirty="0">
                <a:solidFill>
                  <a:schemeClr val="accent2">
                    <a:lumMod val="75000"/>
                  </a:schemeClr>
                </a:solidFill>
              </a:rPr>
              <a:t>Сила операционного рычага показывает, на сколько процентов изменится прибыль при изменении выручки на один процент.</a:t>
            </a:r>
          </a:p>
        </p:txBody>
      </p:sp>
    </p:spTree>
    <p:extLst>
      <p:ext uri="{BB962C8B-B14F-4D97-AF65-F5344CB8AC3E}">
        <p14:creationId xmlns:p14="http://schemas.microsoft.com/office/powerpoint/2010/main" val="368009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1844824"/>
            <a:ext cx="7520940" cy="548640"/>
          </a:xfrm>
        </p:spPr>
        <p:txBody>
          <a:bodyPr/>
          <a:lstStyle/>
          <a:p>
            <a:pPr algn="ctr"/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800" dirty="0" smtClean="0"/>
              <a:t>Тема: стратегический </a:t>
            </a:r>
            <a:r>
              <a:rPr lang="ru-RU" sz="4800" dirty="0" err="1" smtClean="0"/>
              <a:t>контроллинг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51972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9E0C78"/>
                </a:solidFill>
              </a:rPr>
              <a:t>Разграничение видов </a:t>
            </a:r>
            <a:r>
              <a:rPr lang="ru-RU" dirty="0" err="1">
                <a:solidFill>
                  <a:srgbClr val="9E0C78"/>
                </a:solidFill>
              </a:rPr>
              <a:t>контроллинга</a:t>
            </a:r>
            <a:endParaRPr lang="ru-RU" dirty="0">
              <a:solidFill>
                <a:srgbClr val="9E0C78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pSp>
        <p:nvGrpSpPr>
          <p:cNvPr id="4" name="Group 50"/>
          <p:cNvGrpSpPr>
            <a:grpSpLocks/>
          </p:cNvGrpSpPr>
          <p:nvPr/>
        </p:nvGrpSpPr>
        <p:grpSpPr bwMode="auto">
          <a:xfrm>
            <a:off x="633418" y="1130088"/>
            <a:ext cx="8020050" cy="5467264"/>
            <a:chOff x="499" y="499"/>
            <a:chExt cx="5052" cy="3053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499" y="1438"/>
              <a:ext cx="5052" cy="2114"/>
            </a:xfrm>
            <a:prstGeom prst="rect">
              <a:avLst/>
            </a:prstGeom>
            <a:solidFill>
              <a:srgbClr val="FFFFFF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772" y="1537"/>
              <a:ext cx="758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" charset="0"/>
                </a:rPr>
                <a:t>Показатели</a:t>
              </a:r>
              <a:endParaRPr lang="ru-RU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4437" y="1537"/>
              <a:ext cx="1330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" charset="0"/>
                </a:rPr>
                <a:t>Временной горизонт</a:t>
              </a:r>
              <a:endParaRPr lang="ru-RU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499" y="499"/>
              <a:ext cx="5052" cy="587"/>
            </a:xfrm>
            <a:prstGeom prst="rect">
              <a:avLst/>
            </a:prstGeom>
            <a:solidFill>
              <a:srgbClr val="FFFFFF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550" y="547"/>
              <a:ext cx="2012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000000"/>
                  </a:solidFill>
                  <a:latin typeface="Arial" charset="0"/>
                </a:rPr>
                <a:t>Стратегический контроллинг</a:t>
              </a:r>
              <a:endParaRPr lang="ru-RU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550" y="676"/>
              <a:ext cx="1722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" charset="0"/>
                </a:rPr>
                <a:t>"Делать правильное дело"</a:t>
              </a:r>
              <a:endParaRPr lang="ru-RU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327" y="801"/>
              <a:ext cx="618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" charset="0"/>
                </a:rPr>
                <a:t>                </a:t>
              </a:r>
              <a:endParaRPr lang="ru-RU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3803" y="798"/>
              <a:ext cx="1877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000000"/>
                  </a:solidFill>
                  <a:latin typeface="Arial" charset="0"/>
                </a:rPr>
                <a:t>Оперативный контроллинг</a:t>
              </a:r>
              <a:endParaRPr lang="ru-RU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3882" y="926"/>
              <a:ext cx="1645" cy="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" charset="0"/>
                </a:rPr>
                <a:t>"Делать дело правильно"</a:t>
              </a:r>
              <a:endParaRPr lang="ru-RU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616" y="1673"/>
              <a:ext cx="1410" cy="587"/>
            </a:xfrm>
            <a:prstGeom prst="rect">
              <a:avLst/>
            </a:prstGeom>
            <a:solidFill>
              <a:srgbClr val="FFFFFF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911" y="1777"/>
              <a:ext cx="1093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000000"/>
                  </a:solidFill>
                  <a:latin typeface="Arial" charset="0"/>
                </a:rPr>
                <a:t>Стратегический</a:t>
              </a:r>
              <a:endParaRPr lang="ru-RU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1020" y="1902"/>
              <a:ext cx="880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000000"/>
                  </a:solidFill>
                  <a:latin typeface="Arial" charset="0"/>
                </a:rPr>
                <a:t>контроллинг</a:t>
              </a:r>
              <a:endParaRPr lang="ru-RU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695" y="2030"/>
              <a:ext cx="1665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" charset="0"/>
                </a:rPr>
                <a:t>Выработка целей и задач</a:t>
              </a:r>
              <a:endParaRPr lang="ru-RU"/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6" y="2730"/>
              <a:ext cx="1410" cy="587"/>
            </a:xfrm>
            <a:prstGeom prst="rect">
              <a:avLst/>
            </a:prstGeom>
            <a:solidFill>
              <a:srgbClr val="FFFFFF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963" y="2771"/>
              <a:ext cx="959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000000"/>
                  </a:solidFill>
                  <a:latin typeface="Arial" charset="0"/>
                </a:rPr>
                <a:t>Оперативный</a:t>
              </a:r>
              <a:endParaRPr lang="ru-RU"/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1020" y="2896"/>
              <a:ext cx="880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000000"/>
                  </a:solidFill>
                  <a:latin typeface="Arial" charset="0"/>
                </a:rPr>
                <a:t>контроллинг</a:t>
              </a:r>
              <a:endParaRPr lang="ru-RU"/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798" y="3024"/>
              <a:ext cx="1385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" charset="0"/>
                </a:rPr>
                <a:t>Способы достижения</a:t>
              </a:r>
              <a:endParaRPr lang="ru-RU"/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743" y="3150"/>
              <a:ext cx="1532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" charset="0"/>
                </a:rPr>
                <a:t>целей и решений задач</a:t>
              </a:r>
              <a:endParaRPr lang="ru-RU"/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2379" y="1673"/>
              <a:ext cx="1410" cy="587"/>
            </a:xfrm>
            <a:prstGeom prst="rect">
              <a:avLst/>
            </a:prstGeom>
            <a:solidFill>
              <a:srgbClr val="FFFFFF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2551" y="1777"/>
              <a:ext cx="1425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000000"/>
                  </a:solidFill>
                  <a:latin typeface="Arial" charset="0"/>
                </a:rPr>
                <a:t>Потенциалы успеха:</a:t>
              </a:r>
              <a:endParaRPr lang="ru-RU"/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2756" y="1905"/>
              <a:ext cx="870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" charset="0"/>
                </a:rPr>
                <a:t>- доля рынка;</a:t>
              </a:r>
              <a:endParaRPr lang="ru-RU"/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2638" y="2030"/>
              <a:ext cx="1181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" charset="0"/>
                </a:rPr>
                <a:t>- рост рынка и т.д.</a:t>
              </a:r>
              <a:endParaRPr lang="ru-RU"/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2379" y="2730"/>
              <a:ext cx="1410" cy="587"/>
            </a:xfrm>
            <a:prstGeom prst="rect">
              <a:avLst/>
            </a:prstGeom>
            <a:solidFill>
              <a:srgbClr val="FFFFFF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2792" y="2771"/>
              <a:ext cx="868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000000"/>
                  </a:solidFill>
                  <a:latin typeface="Arial" charset="0"/>
                </a:rPr>
                <a:t>Результаты:</a:t>
              </a:r>
              <a:endParaRPr lang="ru-RU"/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2826" y="2899"/>
              <a:ext cx="686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" charset="0"/>
                </a:rPr>
                <a:t>- прибыль;</a:t>
              </a:r>
              <a:endParaRPr lang="ru-RU"/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2658" y="3024"/>
              <a:ext cx="1126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" charset="0"/>
                </a:rPr>
                <a:t>- рентабельность</a:t>
              </a:r>
              <a:endParaRPr lang="ru-RU"/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2778" y="3150"/>
              <a:ext cx="896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>
                  <a:solidFill>
                    <a:srgbClr val="000000"/>
                  </a:solidFill>
                  <a:latin typeface="Arial" charset="0"/>
                </a:rPr>
                <a:t>- ликвидность</a:t>
              </a:r>
              <a:endParaRPr lang="ru-RU"/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4141" y="1791"/>
              <a:ext cx="1293" cy="352"/>
            </a:xfrm>
            <a:prstGeom prst="rect">
              <a:avLst/>
            </a:prstGeom>
            <a:solidFill>
              <a:srgbClr val="FFFFFF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4530" y="1839"/>
              <a:ext cx="682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000000"/>
                  </a:solidFill>
                  <a:latin typeface="Arial" charset="0"/>
                </a:rPr>
                <a:t>Средне- и</a:t>
              </a:r>
              <a:endParaRPr lang="ru-RU"/>
            </a:p>
          </p:txBody>
        </p:sp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4402" y="1965"/>
              <a:ext cx="1020" cy="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000000"/>
                  </a:solidFill>
                  <a:latin typeface="Arial" charset="0"/>
                </a:rPr>
                <a:t>долгосрочный</a:t>
              </a:r>
              <a:endParaRPr lang="ru-RU"/>
            </a:p>
          </p:txBody>
        </p:sp>
        <p:sp>
          <p:nvSpPr>
            <p:cNvPr id="35" name="Rectangle 35"/>
            <p:cNvSpPr>
              <a:spLocks noChangeArrowheads="1"/>
            </p:cNvSpPr>
            <p:nvPr/>
          </p:nvSpPr>
          <p:spPr bwMode="auto">
            <a:xfrm>
              <a:off x="4141" y="2790"/>
              <a:ext cx="1293" cy="352"/>
            </a:xfrm>
            <a:prstGeom prst="rect">
              <a:avLst/>
            </a:prstGeom>
            <a:solidFill>
              <a:srgbClr val="FFFFFF"/>
            </a:solidFill>
            <a:ln w="142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Rectangle 36"/>
            <p:cNvSpPr>
              <a:spLocks noChangeArrowheads="1"/>
            </p:cNvSpPr>
            <p:nvPr/>
          </p:nvSpPr>
          <p:spPr bwMode="auto">
            <a:xfrm>
              <a:off x="4379" y="2899"/>
              <a:ext cx="868" cy="1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300" b="1">
                  <a:solidFill>
                    <a:srgbClr val="000000"/>
                  </a:solidFill>
                  <a:latin typeface="Arial" charset="0"/>
                </a:rPr>
                <a:t>Краткосрочный</a:t>
              </a:r>
              <a:endParaRPr lang="ru-RU"/>
            </a:p>
          </p:txBody>
        </p:sp>
        <p:sp>
          <p:nvSpPr>
            <p:cNvPr id="37" name="Line 37"/>
            <p:cNvSpPr>
              <a:spLocks noChangeShapeType="1"/>
            </p:cNvSpPr>
            <p:nvPr/>
          </p:nvSpPr>
          <p:spPr bwMode="auto">
            <a:xfrm flipV="1">
              <a:off x="499" y="499"/>
              <a:ext cx="5052" cy="587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" name="Line 38"/>
            <p:cNvSpPr>
              <a:spLocks noChangeShapeType="1"/>
            </p:cNvSpPr>
            <p:nvPr/>
          </p:nvSpPr>
          <p:spPr bwMode="auto">
            <a:xfrm>
              <a:off x="2966" y="1086"/>
              <a:ext cx="1" cy="236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" name="Freeform 39"/>
            <p:cNvSpPr>
              <a:spLocks/>
            </p:cNvSpPr>
            <p:nvPr/>
          </p:nvSpPr>
          <p:spPr bwMode="auto">
            <a:xfrm>
              <a:off x="2924" y="1311"/>
              <a:ext cx="85" cy="127"/>
            </a:xfrm>
            <a:custGeom>
              <a:avLst/>
              <a:gdLst>
                <a:gd name="T0" fmla="*/ 85 w 85"/>
                <a:gd name="T1" fmla="*/ 0 h 127"/>
                <a:gd name="T2" fmla="*/ 42 w 85"/>
                <a:gd name="T3" fmla="*/ 127 h 127"/>
                <a:gd name="T4" fmla="*/ 0 w 85"/>
                <a:gd name="T5" fmla="*/ 0 h 127"/>
                <a:gd name="T6" fmla="*/ 85 w 85"/>
                <a:gd name="T7" fmla="*/ 0 h 12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5" h="127">
                  <a:moveTo>
                    <a:pt x="85" y="0"/>
                  </a:moveTo>
                  <a:lnTo>
                    <a:pt x="42" y="127"/>
                  </a:lnTo>
                  <a:lnTo>
                    <a:pt x="0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" name="Line 40"/>
            <p:cNvSpPr>
              <a:spLocks noChangeShapeType="1"/>
            </p:cNvSpPr>
            <p:nvPr/>
          </p:nvSpPr>
          <p:spPr bwMode="auto">
            <a:xfrm>
              <a:off x="2026" y="1968"/>
              <a:ext cx="237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" name="Freeform 41"/>
            <p:cNvSpPr>
              <a:spLocks/>
            </p:cNvSpPr>
            <p:nvPr/>
          </p:nvSpPr>
          <p:spPr bwMode="auto">
            <a:xfrm>
              <a:off x="2252" y="1925"/>
              <a:ext cx="127" cy="85"/>
            </a:xfrm>
            <a:custGeom>
              <a:avLst/>
              <a:gdLst>
                <a:gd name="T0" fmla="*/ 0 w 127"/>
                <a:gd name="T1" fmla="*/ 0 h 85"/>
                <a:gd name="T2" fmla="*/ 127 w 127"/>
                <a:gd name="T3" fmla="*/ 43 h 85"/>
                <a:gd name="T4" fmla="*/ 0 w 127"/>
                <a:gd name="T5" fmla="*/ 85 h 85"/>
                <a:gd name="T6" fmla="*/ 0 w 127"/>
                <a:gd name="T7" fmla="*/ 0 h 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27" h="85">
                  <a:moveTo>
                    <a:pt x="0" y="0"/>
                  </a:moveTo>
                  <a:lnTo>
                    <a:pt x="127" y="43"/>
                  </a:lnTo>
                  <a:lnTo>
                    <a:pt x="0" y="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" name="Line 42"/>
            <p:cNvSpPr>
              <a:spLocks noChangeShapeType="1"/>
            </p:cNvSpPr>
            <p:nvPr/>
          </p:nvSpPr>
          <p:spPr bwMode="auto">
            <a:xfrm>
              <a:off x="1321" y="2260"/>
              <a:ext cx="1" cy="354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3" name="Freeform 43"/>
            <p:cNvSpPr>
              <a:spLocks/>
            </p:cNvSpPr>
            <p:nvPr/>
          </p:nvSpPr>
          <p:spPr bwMode="auto">
            <a:xfrm>
              <a:off x="1279" y="2603"/>
              <a:ext cx="85" cy="127"/>
            </a:xfrm>
            <a:custGeom>
              <a:avLst/>
              <a:gdLst>
                <a:gd name="T0" fmla="*/ 85 w 85"/>
                <a:gd name="T1" fmla="*/ 0 h 127"/>
                <a:gd name="T2" fmla="*/ 42 w 85"/>
                <a:gd name="T3" fmla="*/ 127 h 127"/>
                <a:gd name="T4" fmla="*/ 0 w 85"/>
                <a:gd name="T5" fmla="*/ 0 h 127"/>
                <a:gd name="T6" fmla="*/ 85 w 85"/>
                <a:gd name="T7" fmla="*/ 0 h 12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5" h="127">
                  <a:moveTo>
                    <a:pt x="85" y="0"/>
                  </a:moveTo>
                  <a:lnTo>
                    <a:pt x="42" y="127"/>
                  </a:lnTo>
                  <a:lnTo>
                    <a:pt x="0" y="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4" name="Line 44"/>
            <p:cNvSpPr>
              <a:spLocks noChangeShapeType="1"/>
            </p:cNvSpPr>
            <p:nvPr/>
          </p:nvSpPr>
          <p:spPr bwMode="auto">
            <a:xfrm>
              <a:off x="2026" y="3025"/>
              <a:ext cx="237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" name="Freeform 45"/>
            <p:cNvSpPr>
              <a:spLocks/>
            </p:cNvSpPr>
            <p:nvPr/>
          </p:nvSpPr>
          <p:spPr bwMode="auto">
            <a:xfrm>
              <a:off x="2252" y="2982"/>
              <a:ext cx="127" cy="85"/>
            </a:xfrm>
            <a:custGeom>
              <a:avLst/>
              <a:gdLst>
                <a:gd name="T0" fmla="*/ 0 w 127"/>
                <a:gd name="T1" fmla="*/ 0 h 85"/>
                <a:gd name="T2" fmla="*/ 127 w 127"/>
                <a:gd name="T3" fmla="*/ 43 h 85"/>
                <a:gd name="T4" fmla="*/ 0 w 127"/>
                <a:gd name="T5" fmla="*/ 85 h 85"/>
                <a:gd name="T6" fmla="*/ 0 w 127"/>
                <a:gd name="T7" fmla="*/ 0 h 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27" h="85">
                  <a:moveTo>
                    <a:pt x="0" y="0"/>
                  </a:moveTo>
                  <a:lnTo>
                    <a:pt x="127" y="43"/>
                  </a:lnTo>
                  <a:lnTo>
                    <a:pt x="0" y="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Line 46"/>
            <p:cNvSpPr>
              <a:spLocks noChangeShapeType="1"/>
            </p:cNvSpPr>
            <p:nvPr/>
          </p:nvSpPr>
          <p:spPr bwMode="auto">
            <a:xfrm>
              <a:off x="3789" y="2965"/>
              <a:ext cx="23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7" name="Freeform 47"/>
            <p:cNvSpPr>
              <a:spLocks/>
            </p:cNvSpPr>
            <p:nvPr/>
          </p:nvSpPr>
          <p:spPr bwMode="auto">
            <a:xfrm>
              <a:off x="4014" y="2923"/>
              <a:ext cx="127" cy="84"/>
            </a:xfrm>
            <a:custGeom>
              <a:avLst/>
              <a:gdLst>
                <a:gd name="T0" fmla="*/ 0 w 127"/>
                <a:gd name="T1" fmla="*/ 0 h 84"/>
                <a:gd name="T2" fmla="*/ 127 w 127"/>
                <a:gd name="T3" fmla="*/ 42 h 84"/>
                <a:gd name="T4" fmla="*/ 0 w 127"/>
                <a:gd name="T5" fmla="*/ 84 h 84"/>
                <a:gd name="T6" fmla="*/ 0 w 127"/>
                <a:gd name="T7" fmla="*/ 0 h 8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27" h="84">
                  <a:moveTo>
                    <a:pt x="0" y="0"/>
                  </a:moveTo>
                  <a:lnTo>
                    <a:pt x="127" y="42"/>
                  </a:lnTo>
                  <a:lnTo>
                    <a:pt x="0" y="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" name="Line 48"/>
            <p:cNvSpPr>
              <a:spLocks noChangeShapeType="1"/>
            </p:cNvSpPr>
            <p:nvPr/>
          </p:nvSpPr>
          <p:spPr bwMode="auto">
            <a:xfrm>
              <a:off x="3789" y="2026"/>
              <a:ext cx="236" cy="1"/>
            </a:xfrm>
            <a:prstGeom prst="line">
              <a:avLst/>
            </a:prstGeom>
            <a:noFill/>
            <a:ln w="1428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9" name="Freeform 49"/>
            <p:cNvSpPr>
              <a:spLocks/>
            </p:cNvSpPr>
            <p:nvPr/>
          </p:nvSpPr>
          <p:spPr bwMode="auto">
            <a:xfrm>
              <a:off x="4014" y="1983"/>
              <a:ext cx="127" cy="85"/>
            </a:xfrm>
            <a:custGeom>
              <a:avLst/>
              <a:gdLst>
                <a:gd name="T0" fmla="*/ 0 w 127"/>
                <a:gd name="T1" fmla="*/ 0 h 85"/>
                <a:gd name="T2" fmla="*/ 127 w 127"/>
                <a:gd name="T3" fmla="*/ 43 h 85"/>
                <a:gd name="T4" fmla="*/ 0 w 127"/>
                <a:gd name="T5" fmla="*/ 85 h 85"/>
                <a:gd name="T6" fmla="*/ 0 w 127"/>
                <a:gd name="T7" fmla="*/ 0 h 8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27" h="85">
                  <a:moveTo>
                    <a:pt x="0" y="0"/>
                  </a:moveTo>
                  <a:lnTo>
                    <a:pt x="127" y="43"/>
                  </a:lnTo>
                  <a:lnTo>
                    <a:pt x="0" y="8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85895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260648"/>
            <a:ext cx="7520940" cy="5787981"/>
          </a:xfrm>
        </p:spPr>
        <p:txBody>
          <a:bodyPr>
            <a:normAutofit/>
          </a:bodyPr>
          <a:lstStyle/>
          <a:p>
            <a:pPr algn="just">
              <a:buClr>
                <a:srgbClr val="FFCCCC"/>
              </a:buClr>
            </a:pPr>
            <a:r>
              <a:rPr lang="ru-RU" sz="2400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Стратегическое планирование    -</a:t>
            </a:r>
          </a:p>
          <a:p>
            <a:pPr algn="just">
              <a:buClr>
                <a:srgbClr val="FFCCCC"/>
              </a:buClr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концентрированный опыт    всего  человечества,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его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умения предвидеть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будущее, противостоять 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возникающим проблемам во внешнем  окружении,  использовать благоприятные  возможности </a:t>
            </a:r>
            <a:endParaRPr lang="ru-RU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CCCC"/>
              </a:buClr>
            </a:pP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Clr>
                <a:srgbClr val="FFCCCC"/>
              </a:buClr>
            </a:pP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i="1" dirty="0"/>
              <a:t>…</a:t>
            </a:r>
            <a:r>
              <a:rPr lang="ru-RU" sz="2400" i="1" u="sng" dirty="0"/>
              <a:t>если в первой  половине ХХ века главным было получение </a:t>
            </a:r>
            <a:r>
              <a:rPr lang="ru-RU" sz="2400" i="1" u="sng" dirty="0">
                <a:solidFill>
                  <a:srgbClr val="9E0C78"/>
                </a:solidFill>
              </a:rPr>
              <a:t>прибыли от текущих операций</a:t>
            </a:r>
            <a:r>
              <a:rPr lang="ru-RU" sz="2400" i="1" u="sng" dirty="0"/>
              <a:t>, то, </a:t>
            </a:r>
            <a:br>
              <a:rPr lang="ru-RU" sz="2400" i="1" u="sng" dirty="0"/>
            </a:br>
            <a:r>
              <a:rPr lang="ru-RU" sz="2400" i="1" u="sng" dirty="0"/>
              <a:t>начиная с 50-х годов, </a:t>
            </a:r>
            <a:br>
              <a:rPr lang="ru-RU" sz="2400" i="1" u="sng" dirty="0"/>
            </a:br>
            <a:r>
              <a:rPr lang="ru-RU" sz="2400" i="1" u="sng" dirty="0"/>
              <a:t>важность приобрела проблема </a:t>
            </a:r>
            <a:r>
              <a:rPr lang="ru-RU" sz="2400" i="1" u="sng" dirty="0">
                <a:solidFill>
                  <a:srgbClr val="9E0C78"/>
                </a:solidFill>
              </a:rPr>
              <a:t>обеспечения  прибыли в будущем</a:t>
            </a:r>
            <a:endParaRPr lang="ru-RU" sz="2400" u="sng" dirty="0">
              <a:solidFill>
                <a:srgbClr val="9E0C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718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ru-RU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ru-RU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Стратегия  </a:t>
            </a:r>
            <a:r>
              <a:rPr lang="ru-RU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 это набор ответов на вопросы</a:t>
            </a:r>
            <a:r>
              <a:rPr lang="ru-RU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  <a:br>
              <a:rPr lang="ru-RU" b="1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776644"/>
          </a:xfrm>
        </p:spPr>
        <p:txBody>
          <a:bodyPr>
            <a:normAutofit/>
          </a:bodyPr>
          <a:lstStyle/>
          <a:p>
            <a:pPr algn="ctr"/>
            <a:r>
              <a:rPr lang="ru-RU" sz="3600" u="sng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Куда ? </a:t>
            </a:r>
            <a:r>
              <a:rPr lang="ru-RU" sz="3600" u="sng" dirty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и </a:t>
            </a:r>
            <a:r>
              <a:rPr lang="ru-RU" sz="3600" u="sng" dirty="0" smtClean="0">
                <a:solidFill>
                  <a:srgbClr val="8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</a:rPr>
              <a:t>Как?</a:t>
            </a:r>
          </a:p>
          <a:p>
            <a:pPr algn="ctr"/>
            <a:endParaRPr lang="ru-RU" sz="3600" u="sng" dirty="0" smtClean="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algn="ctr"/>
            <a:endParaRPr lang="ru-RU" sz="3600" u="sng" dirty="0" smtClean="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</a:endParaRPr>
          </a:p>
          <a:p>
            <a:pPr algn="ctr"/>
            <a:endParaRPr lang="ru-RU" sz="3600" dirty="0">
              <a:latin typeface="+mj-lt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 flipV="1">
            <a:off x="1043608" y="1844824"/>
            <a:ext cx="72008" cy="367240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1115616" y="5517232"/>
            <a:ext cx="59766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1115616" y="4869160"/>
            <a:ext cx="1656184" cy="648072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2771800" y="2708920"/>
            <a:ext cx="4752528" cy="2160240"/>
          </a:xfrm>
          <a:prstGeom prst="straightConnector1">
            <a:avLst/>
          </a:prstGeom>
          <a:ln w="57150">
            <a:prstDash val="sysDash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Скругленный прямоугольник 11"/>
          <p:cNvSpPr/>
          <p:nvPr/>
        </p:nvSpPr>
        <p:spPr>
          <a:xfrm>
            <a:off x="1961642" y="4302097"/>
            <a:ext cx="1332148" cy="4320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сегодня</a:t>
            </a:r>
            <a:endParaRPr lang="ru-RU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292080" y="3564014"/>
            <a:ext cx="252024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Долгосрочное</a:t>
            </a:r>
          </a:p>
          <a:p>
            <a:r>
              <a:rPr lang="ru-RU" sz="2800" b="1" dirty="0" smtClean="0">
                <a:solidFill>
                  <a:srgbClr val="002060"/>
                </a:solidFill>
              </a:rPr>
              <a:t> планирование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14" name="Солнце 13"/>
          <p:cNvSpPr/>
          <p:nvPr/>
        </p:nvSpPr>
        <p:spPr>
          <a:xfrm>
            <a:off x="4103948" y="1669951"/>
            <a:ext cx="2268233" cy="1894063"/>
          </a:xfrm>
          <a:prstGeom prst="sun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цели</a:t>
            </a:r>
            <a:endParaRPr lang="ru-RU" sz="2400" b="1" dirty="0"/>
          </a:p>
        </p:txBody>
      </p:sp>
      <p:cxnSp>
        <p:nvCxnSpPr>
          <p:cNvPr id="16" name="Прямая со стрелкой 15"/>
          <p:cNvCxnSpPr>
            <a:endCxn id="12" idx="0"/>
          </p:cNvCxnSpPr>
          <p:nvPr/>
        </p:nvCxnSpPr>
        <p:spPr>
          <a:xfrm flipH="1">
            <a:off x="2627716" y="2809875"/>
            <a:ext cx="2077634" cy="1492222"/>
          </a:xfrm>
          <a:prstGeom prst="straightConnector1">
            <a:avLst/>
          </a:prstGeom>
          <a:ln w="38100">
            <a:prstDash val="sysDot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1517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 animBg="1"/>
      <p:bldP spid="13" grpId="0"/>
      <p:bldP spid="1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Особенности стратегического планирования</a:t>
            </a:r>
            <a:r>
              <a:rPr lang="ru-RU" sz="3200" b="1" dirty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352708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ru-RU" sz="2400" i="1" dirty="0" smtClean="0">
                <a:solidFill>
                  <a:srgbClr val="002060"/>
                </a:solidFill>
              </a:rPr>
              <a:t>вместо </a:t>
            </a:r>
            <a:r>
              <a:rPr lang="ru-RU" sz="2400" i="1" dirty="0">
                <a:solidFill>
                  <a:srgbClr val="002060"/>
                </a:solidFill>
              </a:rPr>
              <a:t>продления сложившихся тенденций -  </a:t>
            </a:r>
            <a:r>
              <a:rPr lang="ru-RU" sz="2400" i="1" u="sng" dirty="0">
                <a:solidFill>
                  <a:srgbClr val="002060"/>
                </a:solidFill>
              </a:rPr>
              <a:t>прогнозирование изменений внешней среды</a:t>
            </a:r>
            <a:r>
              <a:rPr lang="ru-RU" sz="2400" i="1" dirty="0">
                <a:solidFill>
                  <a:srgbClr val="002060"/>
                </a:solidFill>
              </a:rPr>
              <a:t> на основе имеющейся </a:t>
            </a:r>
            <a:r>
              <a:rPr lang="ru-RU" sz="2400" i="1" dirty="0" smtClean="0">
                <a:solidFill>
                  <a:srgbClr val="002060"/>
                </a:solidFill>
              </a:rPr>
              <a:t>информации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ru-RU" sz="2400" i="1" dirty="0">
                <a:solidFill>
                  <a:srgbClr val="002060"/>
                </a:solidFill>
              </a:rPr>
              <a:t>постановка четких целей и изменение вектора планирования: вместо  «из настоящего к будущему» процесс «</a:t>
            </a:r>
            <a:r>
              <a:rPr lang="ru-RU" sz="2400" i="1" u="sng" dirty="0">
                <a:solidFill>
                  <a:srgbClr val="002060"/>
                </a:solidFill>
              </a:rPr>
              <a:t>из будущего к настоящему</a:t>
            </a:r>
            <a:r>
              <a:rPr lang="ru-RU" sz="2400" i="1" dirty="0">
                <a:solidFill>
                  <a:srgbClr val="002060"/>
                </a:solidFill>
              </a:rPr>
              <a:t>»</a:t>
            </a:r>
          </a:p>
          <a:p>
            <a:pPr marL="457200" indent="-457200">
              <a:buAutoNum type="arabicPeriod"/>
            </a:pPr>
            <a:r>
              <a:rPr lang="ru-RU" sz="2400" i="1" dirty="0" smtClean="0">
                <a:solidFill>
                  <a:srgbClr val="002060"/>
                </a:solidFill>
              </a:rPr>
              <a:t>учет возможностей приспособления к изменяющейся среде, вариативность действий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ru-RU" sz="2400" i="1" dirty="0">
                <a:solidFill>
                  <a:srgbClr val="002060"/>
                </a:solidFill>
              </a:rPr>
              <a:t>развитие</a:t>
            </a:r>
            <a:r>
              <a:rPr lang="ru-RU" sz="2400" i="1" u="sng" dirty="0">
                <a:solidFill>
                  <a:srgbClr val="002060"/>
                </a:solidFill>
              </a:rPr>
              <a:t> конкурентных преимуществ, </a:t>
            </a:r>
            <a:r>
              <a:rPr lang="ru-RU" sz="2400" i="1" dirty="0">
                <a:solidFill>
                  <a:srgbClr val="002060"/>
                </a:solidFill>
              </a:rPr>
              <a:t>обеспечение потенциала</a:t>
            </a:r>
            <a:r>
              <a:rPr lang="ru-RU" sz="2400" i="1" u="sng" dirty="0">
                <a:solidFill>
                  <a:srgbClr val="002060"/>
                </a:solidFill>
              </a:rPr>
              <a:t> для  будущей успешной деятельности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ru-RU" sz="2400" i="1" dirty="0"/>
              <a:t>разработка</a:t>
            </a:r>
            <a:r>
              <a:rPr lang="ru-RU" sz="2400" i="1" u="sng" dirty="0"/>
              <a:t> общих направлений </a:t>
            </a:r>
            <a:r>
              <a:rPr lang="ru-RU" sz="2400" i="1" dirty="0"/>
              <a:t>развития</a:t>
            </a:r>
            <a:r>
              <a:rPr lang="ru-RU" sz="2400" i="1" u="sng" dirty="0"/>
              <a:t> без их детализации</a:t>
            </a:r>
            <a:endParaRPr lang="ru-RU" sz="2400" i="1" dirty="0">
              <a:solidFill>
                <a:schemeClr val="folHlink"/>
              </a:solidFill>
            </a:endParaRPr>
          </a:p>
          <a:p>
            <a:pPr marL="0" indent="0"/>
            <a:endParaRPr lang="ru-RU" sz="2400" i="1" dirty="0" smtClean="0">
              <a:solidFill>
                <a:srgbClr val="002060"/>
              </a:solidFill>
            </a:endParaRPr>
          </a:p>
          <a:p>
            <a:pPr marL="457200" indent="-457200">
              <a:buAutoNum type="arabicPeriod"/>
            </a:pPr>
            <a:endParaRPr lang="ru-RU" sz="2400" i="1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1322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830992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88640"/>
            <a:ext cx="7520940" cy="6264696"/>
          </a:xfrm>
        </p:spPr>
        <p:txBody>
          <a:bodyPr>
            <a:normAutofit/>
          </a:bodyPr>
          <a:lstStyle/>
          <a:p>
            <a:pPr algn="r"/>
            <a:r>
              <a:rPr lang="ru-RU" i="1" dirty="0">
                <a:solidFill>
                  <a:srgbClr val="00B0F0"/>
                </a:solidFill>
              </a:rPr>
              <a:t>Никакой ветер не бывает попутным, когда не знаешь, куда плывешь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r>
              <a:rPr lang="ru-RU" sz="2000" dirty="0" smtClean="0"/>
              <a:t>Методы </a:t>
            </a:r>
            <a:r>
              <a:rPr lang="ru-RU" sz="2000" dirty="0"/>
              <a:t>диагностики </a:t>
            </a:r>
            <a:r>
              <a:rPr lang="ru-RU" sz="2000" dirty="0" smtClean="0"/>
              <a:t>стратегической </a:t>
            </a:r>
            <a:r>
              <a:rPr lang="ru-RU" sz="2000" dirty="0"/>
              <a:t>позиции </a:t>
            </a:r>
            <a:r>
              <a:rPr lang="ru-RU" sz="2000" dirty="0" smtClean="0"/>
              <a:t>предприятия:</a:t>
            </a:r>
          </a:p>
          <a:p>
            <a:endParaRPr lang="ru-RU" sz="2000" dirty="0" smtClean="0"/>
          </a:p>
          <a:p>
            <a:pPr marL="457200" indent="-457200">
              <a:buAutoNum type="arabicPeriod"/>
            </a:pPr>
            <a:r>
              <a:rPr lang="en-US" sz="2000" dirty="0" smtClean="0"/>
              <a:t>SWOT</a:t>
            </a:r>
            <a:r>
              <a:rPr lang="ru-RU" sz="2000" dirty="0" smtClean="0"/>
              <a:t> </a:t>
            </a:r>
            <a:r>
              <a:rPr lang="ru-RU" sz="2000" dirty="0"/>
              <a:t>– анализ (английская аббревиатура: </a:t>
            </a:r>
            <a:r>
              <a:rPr lang="en-GB" sz="2000" dirty="0"/>
              <a:t>strengths, weaknesses, opportunities, threats</a:t>
            </a:r>
            <a:r>
              <a:rPr lang="ru-RU" sz="2000" dirty="0"/>
              <a:t>: сильные, слабые стороны, возможности и опасности</a:t>
            </a:r>
            <a:r>
              <a:rPr lang="ru-RU" sz="2000" dirty="0" smtClean="0"/>
              <a:t>)</a:t>
            </a:r>
          </a:p>
          <a:p>
            <a:pPr marL="0" indent="0"/>
            <a:endParaRPr lang="ru-RU" sz="2000" dirty="0"/>
          </a:p>
          <a:p>
            <a:r>
              <a:rPr lang="ru-RU" sz="2000" dirty="0" smtClean="0"/>
              <a:t>2. Матрица </a:t>
            </a:r>
            <a:r>
              <a:rPr lang="en-US" sz="2000" dirty="0"/>
              <a:t>BCG (Boston Consulting Group</a:t>
            </a:r>
            <a:r>
              <a:rPr lang="ru-RU" sz="2000" dirty="0"/>
              <a:t>, матрица БКГ</a:t>
            </a:r>
            <a:r>
              <a:rPr lang="ru-RU" sz="2000" dirty="0" smtClean="0"/>
              <a:t>)</a:t>
            </a:r>
          </a:p>
          <a:p>
            <a:endParaRPr lang="ru-RU" sz="2000" dirty="0"/>
          </a:p>
          <a:p>
            <a:r>
              <a:rPr lang="ru-RU" sz="2000" dirty="0" smtClean="0"/>
              <a:t>3. Матрица </a:t>
            </a:r>
            <a:r>
              <a:rPr lang="en-US" sz="2000" dirty="0"/>
              <a:t>McKinsey </a:t>
            </a:r>
            <a:r>
              <a:rPr lang="ru-RU" sz="2000" dirty="0"/>
              <a:t>(Мак-</a:t>
            </a:r>
            <a:r>
              <a:rPr lang="ru-RU" sz="2000" dirty="0" err="1"/>
              <a:t>Кинзи</a:t>
            </a:r>
            <a:r>
              <a:rPr lang="ru-RU" sz="2000" dirty="0" smtClean="0"/>
              <a:t>)</a:t>
            </a:r>
          </a:p>
          <a:p>
            <a:endParaRPr lang="ru-RU" sz="2000" dirty="0"/>
          </a:p>
          <a:p>
            <a:r>
              <a:rPr lang="ru-RU" sz="2000" dirty="0" smtClean="0"/>
              <a:t>4. Конкурентный </a:t>
            </a:r>
            <a:r>
              <a:rPr lang="ru-RU" sz="2000" dirty="0"/>
              <a:t>анализ по Портеру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671014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Алгоритм проведения </a:t>
            </a:r>
            <a:r>
              <a:rPr lang="en-US" dirty="0"/>
              <a:t>SWOT</a:t>
            </a:r>
            <a:r>
              <a:rPr lang="ru-RU" dirty="0"/>
              <a:t>-анализа</a:t>
            </a:r>
          </a:p>
        </p:txBody>
      </p:sp>
      <p:grpSp>
        <p:nvGrpSpPr>
          <p:cNvPr id="4" name="Group 54"/>
          <p:cNvGrpSpPr>
            <a:grpSpLocks/>
          </p:cNvGrpSpPr>
          <p:nvPr/>
        </p:nvGrpSpPr>
        <p:grpSpPr bwMode="auto">
          <a:xfrm>
            <a:off x="1336675" y="1006475"/>
            <a:ext cx="6551613" cy="5399088"/>
            <a:chOff x="842" y="634"/>
            <a:chExt cx="4127" cy="3401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842" y="634"/>
              <a:ext cx="1864" cy="537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1060" y="653"/>
              <a:ext cx="161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800">
                  <a:solidFill>
                    <a:srgbClr val="000000"/>
                  </a:solidFill>
                  <a:latin typeface="Arial" charset="0"/>
                </a:rPr>
                <a:t>Анализ внешней среды:</a:t>
              </a:r>
              <a:endParaRPr lang="ru-RU">
                <a:latin typeface="Arial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1322" y="820"/>
              <a:ext cx="1004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800">
                  <a:solidFill>
                    <a:srgbClr val="000000"/>
                  </a:solidFill>
                  <a:latin typeface="Arial" charset="0"/>
                </a:rPr>
                <a:t>- возможности,</a:t>
              </a:r>
              <a:endParaRPr lang="ru-RU">
                <a:latin typeface="Arial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1427" y="987"/>
              <a:ext cx="77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800" dirty="0">
                  <a:solidFill>
                    <a:srgbClr val="000000"/>
                  </a:solidFill>
                  <a:latin typeface="Arial" charset="0"/>
                </a:rPr>
                <a:t>- опасности</a:t>
              </a:r>
              <a:endParaRPr lang="ru-RU" dirty="0">
                <a:latin typeface="Arial" charset="0"/>
              </a:endParaRP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53" y="634"/>
              <a:ext cx="1803" cy="537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168" y="653"/>
              <a:ext cx="1801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800">
                  <a:solidFill>
                    <a:srgbClr val="000000"/>
                  </a:solidFill>
                  <a:latin typeface="Arial" charset="0"/>
                </a:rPr>
                <a:t>Анализ внутренней среды:</a:t>
              </a:r>
              <a:endParaRPr lang="ru-RU">
                <a:latin typeface="Arial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512" y="820"/>
              <a:ext cx="130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800">
                  <a:solidFill>
                    <a:srgbClr val="000000"/>
                  </a:solidFill>
                  <a:latin typeface="Arial" charset="0"/>
                </a:rPr>
                <a:t>- сильные стороны,</a:t>
              </a:r>
              <a:endParaRPr lang="ru-RU">
                <a:latin typeface="Arial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3535" y="987"/>
              <a:ext cx="119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800">
                  <a:solidFill>
                    <a:srgbClr val="000000"/>
                  </a:solidFill>
                  <a:latin typeface="Arial" charset="0"/>
                </a:rPr>
                <a:t>- слабые стороны</a:t>
              </a:r>
              <a:endParaRPr lang="ru-RU">
                <a:latin typeface="Arial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842" y="1529"/>
              <a:ext cx="1610" cy="358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997" y="1542"/>
              <a:ext cx="146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800">
                  <a:solidFill>
                    <a:srgbClr val="000000"/>
                  </a:solidFill>
                  <a:latin typeface="Arial" charset="0"/>
                </a:rPr>
                <a:t>Выявление ключевых</a:t>
              </a:r>
              <a:endParaRPr lang="ru-RU">
                <a:latin typeface="Arial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1151" y="1709"/>
              <a:ext cx="113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800">
                  <a:solidFill>
                    <a:srgbClr val="000000"/>
                  </a:solidFill>
                  <a:latin typeface="Arial" charset="0"/>
                </a:rPr>
                <a:t>факторов успеха</a:t>
              </a:r>
              <a:endParaRPr lang="ru-RU">
                <a:latin typeface="Arial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3346" y="1529"/>
              <a:ext cx="1610" cy="358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3456" y="1542"/>
              <a:ext cx="146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800">
                  <a:solidFill>
                    <a:srgbClr val="000000"/>
                  </a:solidFill>
                  <a:latin typeface="Arial" charset="0"/>
                </a:rPr>
                <a:t>Выявление ключевых</a:t>
              </a:r>
              <a:endParaRPr lang="ru-RU">
                <a:latin typeface="Arial" charset="0"/>
              </a:endParaRP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3655" y="1709"/>
              <a:ext cx="113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800">
                  <a:solidFill>
                    <a:srgbClr val="000000"/>
                  </a:solidFill>
                  <a:latin typeface="Arial" charset="0"/>
                </a:rPr>
                <a:t>факторов успеха</a:t>
              </a:r>
              <a:endParaRPr lang="ru-RU">
                <a:latin typeface="Arial" charset="0"/>
              </a:endParaRP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842" y="2245"/>
              <a:ext cx="1073" cy="358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1009" y="2258"/>
              <a:ext cx="84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800">
                  <a:solidFill>
                    <a:srgbClr val="000000"/>
                  </a:solidFill>
                  <a:latin typeface="Arial" charset="0"/>
                </a:rPr>
                <a:t>Социальные</a:t>
              </a:r>
              <a:endParaRPr lang="ru-RU">
                <a:latin typeface="Arial" charset="0"/>
              </a:endParaRPr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1120" y="2425"/>
              <a:ext cx="591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800">
                  <a:solidFill>
                    <a:srgbClr val="000000"/>
                  </a:solidFill>
                  <a:latin typeface="Arial" charset="0"/>
                </a:rPr>
                <a:t>факторы</a:t>
              </a:r>
              <a:endParaRPr lang="ru-RU">
                <a:latin typeface="Arial" charset="0"/>
              </a:endParaRPr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2363" y="2245"/>
              <a:ext cx="1073" cy="358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2404" y="2258"/>
              <a:ext cx="100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800">
                  <a:solidFill>
                    <a:srgbClr val="000000"/>
                  </a:solidFill>
                  <a:latin typeface="Arial" charset="0"/>
                </a:rPr>
                <a:t>Формирование</a:t>
              </a:r>
              <a:endParaRPr lang="ru-RU">
                <a:latin typeface="Arial" charset="0"/>
              </a:endParaRPr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2606" y="2425"/>
              <a:ext cx="657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800">
                  <a:solidFill>
                    <a:srgbClr val="000000"/>
                  </a:solidFill>
                  <a:latin typeface="Arial" charset="0"/>
                </a:rPr>
                <a:t>стратегии</a:t>
              </a:r>
              <a:endParaRPr lang="ru-RU">
                <a:latin typeface="Arial" charset="0"/>
              </a:endParaRPr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3883" y="2245"/>
              <a:ext cx="1073" cy="358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4129" y="2258"/>
              <a:ext cx="645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800">
                  <a:solidFill>
                    <a:srgbClr val="000000"/>
                  </a:solidFill>
                  <a:latin typeface="Arial" charset="0"/>
                </a:rPr>
                <a:t>Ценности</a:t>
              </a:r>
              <a:endParaRPr lang="ru-RU">
                <a:latin typeface="Arial" charset="0"/>
              </a:endParaRPr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4057" y="2425"/>
              <a:ext cx="836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800">
                  <a:solidFill>
                    <a:srgbClr val="000000"/>
                  </a:solidFill>
                  <a:latin typeface="Arial" charset="0"/>
                </a:rPr>
                <a:t>менеджеров</a:t>
              </a:r>
              <a:endParaRPr lang="ru-RU">
                <a:latin typeface="Arial" charset="0"/>
              </a:endParaRPr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2094" y="2961"/>
              <a:ext cx="1610" cy="358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2402" y="2974"/>
              <a:ext cx="1111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800">
                  <a:solidFill>
                    <a:srgbClr val="000000"/>
                  </a:solidFill>
                  <a:latin typeface="Arial" charset="0"/>
                </a:rPr>
                <a:t>Анализ и оценка</a:t>
              </a:r>
              <a:endParaRPr lang="ru-RU">
                <a:latin typeface="Arial" charset="0"/>
              </a:endParaRPr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2606" y="3141"/>
              <a:ext cx="657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800">
                  <a:solidFill>
                    <a:srgbClr val="000000"/>
                  </a:solidFill>
                  <a:latin typeface="Arial" charset="0"/>
                </a:rPr>
                <a:t>стратегии</a:t>
              </a:r>
              <a:endParaRPr lang="ru-RU">
                <a:latin typeface="Arial" charset="0"/>
              </a:endParaRPr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2094" y="3677"/>
              <a:ext cx="1610" cy="358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" name="Rectangle 32"/>
            <p:cNvSpPr>
              <a:spLocks noChangeArrowheads="1"/>
            </p:cNvSpPr>
            <p:nvPr/>
          </p:nvSpPr>
          <p:spPr bwMode="auto">
            <a:xfrm>
              <a:off x="2483" y="3690"/>
              <a:ext cx="923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800">
                  <a:solidFill>
                    <a:srgbClr val="000000"/>
                  </a:solidFill>
                  <a:latin typeface="Arial" charset="0"/>
                </a:rPr>
                <a:t>Практическое</a:t>
              </a:r>
              <a:endParaRPr lang="ru-RU">
                <a:latin typeface="Arial" charset="0"/>
              </a:endParaRPr>
            </a:p>
          </p:txBody>
        </p:sp>
        <p:sp>
          <p:nvSpPr>
            <p:cNvPr id="33" name="Rectangle 33"/>
            <p:cNvSpPr>
              <a:spLocks noChangeArrowheads="1"/>
            </p:cNvSpPr>
            <p:nvPr/>
          </p:nvSpPr>
          <p:spPr bwMode="auto">
            <a:xfrm>
              <a:off x="2176" y="3857"/>
              <a:ext cx="1491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ru-RU" sz="1800">
                  <a:solidFill>
                    <a:srgbClr val="000000"/>
                  </a:solidFill>
                  <a:latin typeface="Arial" charset="0"/>
                </a:rPr>
                <a:t>исполнение стратегии</a:t>
              </a:r>
              <a:endParaRPr lang="ru-RU">
                <a:latin typeface="Arial" charset="0"/>
              </a:endParaRPr>
            </a:p>
          </p:txBody>
        </p:sp>
        <p:sp>
          <p:nvSpPr>
            <p:cNvPr id="34" name="Line 38"/>
            <p:cNvSpPr>
              <a:spLocks noChangeShapeType="1"/>
            </p:cNvSpPr>
            <p:nvPr/>
          </p:nvSpPr>
          <p:spPr bwMode="auto">
            <a:xfrm>
              <a:off x="1915" y="2424"/>
              <a:ext cx="35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auto">
            <a:xfrm>
              <a:off x="2266" y="2392"/>
              <a:ext cx="97" cy="64"/>
            </a:xfrm>
            <a:custGeom>
              <a:avLst/>
              <a:gdLst>
                <a:gd name="T0" fmla="*/ 0 w 97"/>
                <a:gd name="T1" fmla="*/ 0 h 64"/>
                <a:gd name="T2" fmla="*/ 97 w 97"/>
                <a:gd name="T3" fmla="*/ 32 h 64"/>
                <a:gd name="T4" fmla="*/ 0 w 97"/>
                <a:gd name="T5" fmla="*/ 64 h 64"/>
                <a:gd name="T6" fmla="*/ 0 w 97"/>
                <a:gd name="T7" fmla="*/ 0 h 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7" h="64">
                  <a:moveTo>
                    <a:pt x="0" y="0"/>
                  </a:moveTo>
                  <a:lnTo>
                    <a:pt x="97" y="32"/>
                  </a:lnTo>
                  <a:lnTo>
                    <a:pt x="0" y="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Line 40"/>
            <p:cNvSpPr>
              <a:spLocks noChangeShapeType="1"/>
            </p:cNvSpPr>
            <p:nvPr/>
          </p:nvSpPr>
          <p:spPr bwMode="auto">
            <a:xfrm flipH="1">
              <a:off x="3524" y="2424"/>
              <a:ext cx="35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auto">
            <a:xfrm>
              <a:off x="3436" y="2392"/>
              <a:ext cx="96" cy="64"/>
            </a:xfrm>
            <a:custGeom>
              <a:avLst/>
              <a:gdLst>
                <a:gd name="T0" fmla="*/ 96 w 96"/>
                <a:gd name="T1" fmla="*/ 64 h 64"/>
                <a:gd name="T2" fmla="*/ 0 w 96"/>
                <a:gd name="T3" fmla="*/ 32 h 64"/>
                <a:gd name="T4" fmla="*/ 96 w 96"/>
                <a:gd name="T5" fmla="*/ 0 h 64"/>
                <a:gd name="T6" fmla="*/ 96 w 96"/>
                <a:gd name="T7" fmla="*/ 64 h 6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6" h="64">
                  <a:moveTo>
                    <a:pt x="96" y="64"/>
                  </a:moveTo>
                  <a:lnTo>
                    <a:pt x="0" y="32"/>
                  </a:lnTo>
                  <a:lnTo>
                    <a:pt x="96" y="0"/>
                  </a:lnTo>
                  <a:lnTo>
                    <a:pt x="96" y="6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8" name="Line 42"/>
            <p:cNvSpPr>
              <a:spLocks noChangeShapeType="1"/>
            </p:cNvSpPr>
            <p:nvPr/>
          </p:nvSpPr>
          <p:spPr bwMode="auto">
            <a:xfrm>
              <a:off x="2810" y="2603"/>
              <a:ext cx="1" cy="27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auto">
            <a:xfrm>
              <a:off x="2778" y="2864"/>
              <a:ext cx="64" cy="97"/>
            </a:xfrm>
            <a:custGeom>
              <a:avLst/>
              <a:gdLst>
                <a:gd name="T0" fmla="*/ 64 w 64"/>
                <a:gd name="T1" fmla="*/ 0 h 97"/>
                <a:gd name="T2" fmla="*/ 32 w 64"/>
                <a:gd name="T3" fmla="*/ 97 h 97"/>
                <a:gd name="T4" fmla="*/ 0 w 64"/>
                <a:gd name="T5" fmla="*/ 0 h 97"/>
                <a:gd name="T6" fmla="*/ 64 w 64"/>
                <a:gd name="T7" fmla="*/ 0 h 9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4" h="97">
                  <a:moveTo>
                    <a:pt x="64" y="0"/>
                  </a:moveTo>
                  <a:lnTo>
                    <a:pt x="32" y="97"/>
                  </a:lnTo>
                  <a:lnTo>
                    <a:pt x="0" y="0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0" name="Line 44"/>
            <p:cNvSpPr>
              <a:spLocks noChangeShapeType="1"/>
            </p:cNvSpPr>
            <p:nvPr/>
          </p:nvSpPr>
          <p:spPr bwMode="auto">
            <a:xfrm>
              <a:off x="2810" y="3319"/>
              <a:ext cx="1" cy="27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auto">
            <a:xfrm>
              <a:off x="2778" y="3580"/>
              <a:ext cx="64" cy="97"/>
            </a:xfrm>
            <a:custGeom>
              <a:avLst/>
              <a:gdLst>
                <a:gd name="T0" fmla="*/ 64 w 64"/>
                <a:gd name="T1" fmla="*/ 0 h 97"/>
                <a:gd name="T2" fmla="*/ 32 w 64"/>
                <a:gd name="T3" fmla="*/ 97 h 97"/>
                <a:gd name="T4" fmla="*/ 0 w 64"/>
                <a:gd name="T5" fmla="*/ 0 h 97"/>
                <a:gd name="T6" fmla="*/ 64 w 64"/>
                <a:gd name="T7" fmla="*/ 0 h 9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4" h="97">
                  <a:moveTo>
                    <a:pt x="64" y="0"/>
                  </a:moveTo>
                  <a:lnTo>
                    <a:pt x="32" y="97"/>
                  </a:lnTo>
                  <a:lnTo>
                    <a:pt x="0" y="0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auto">
            <a:xfrm>
              <a:off x="1647" y="1887"/>
              <a:ext cx="2683" cy="134"/>
            </a:xfrm>
            <a:custGeom>
              <a:avLst/>
              <a:gdLst>
                <a:gd name="T0" fmla="*/ 0 w 2683"/>
                <a:gd name="T1" fmla="*/ 0 h 134"/>
                <a:gd name="T2" fmla="*/ 0 w 2683"/>
                <a:gd name="T3" fmla="*/ 134 h 134"/>
                <a:gd name="T4" fmla="*/ 2683 w 2683"/>
                <a:gd name="T5" fmla="*/ 134 h 134"/>
                <a:gd name="T6" fmla="*/ 2683 w 2683"/>
                <a:gd name="T7" fmla="*/ 0 h 134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683" h="134">
                  <a:moveTo>
                    <a:pt x="0" y="0"/>
                  </a:moveTo>
                  <a:lnTo>
                    <a:pt x="0" y="134"/>
                  </a:lnTo>
                  <a:lnTo>
                    <a:pt x="2683" y="134"/>
                  </a:lnTo>
                  <a:lnTo>
                    <a:pt x="2683" y="0"/>
                  </a:lnTo>
                </a:path>
              </a:pathLst>
            </a:custGeom>
            <a:noFill/>
            <a:ln w="317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3" name="Line 47"/>
            <p:cNvSpPr>
              <a:spLocks noChangeShapeType="1"/>
            </p:cNvSpPr>
            <p:nvPr/>
          </p:nvSpPr>
          <p:spPr bwMode="auto">
            <a:xfrm flipV="1">
              <a:off x="2810" y="2035"/>
              <a:ext cx="1" cy="12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auto">
            <a:xfrm>
              <a:off x="2778" y="2148"/>
              <a:ext cx="64" cy="97"/>
            </a:xfrm>
            <a:custGeom>
              <a:avLst/>
              <a:gdLst>
                <a:gd name="T0" fmla="*/ 64 w 64"/>
                <a:gd name="T1" fmla="*/ 0 h 97"/>
                <a:gd name="T2" fmla="*/ 32 w 64"/>
                <a:gd name="T3" fmla="*/ 97 h 97"/>
                <a:gd name="T4" fmla="*/ 0 w 64"/>
                <a:gd name="T5" fmla="*/ 0 h 97"/>
                <a:gd name="T6" fmla="*/ 64 w 64"/>
                <a:gd name="T7" fmla="*/ 0 h 9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4" h="97">
                  <a:moveTo>
                    <a:pt x="64" y="0"/>
                  </a:moveTo>
                  <a:lnTo>
                    <a:pt x="32" y="97"/>
                  </a:lnTo>
                  <a:lnTo>
                    <a:pt x="0" y="0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5" name="Line 50"/>
            <p:cNvSpPr>
              <a:spLocks noChangeShapeType="1"/>
            </p:cNvSpPr>
            <p:nvPr/>
          </p:nvSpPr>
          <p:spPr bwMode="auto">
            <a:xfrm>
              <a:off x="1584" y="1176"/>
              <a:ext cx="1" cy="27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6" name="Freeform 51"/>
            <p:cNvSpPr>
              <a:spLocks/>
            </p:cNvSpPr>
            <p:nvPr/>
          </p:nvSpPr>
          <p:spPr bwMode="auto">
            <a:xfrm>
              <a:off x="1552" y="1439"/>
              <a:ext cx="64" cy="97"/>
            </a:xfrm>
            <a:custGeom>
              <a:avLst/>
              <a:gdLst>
                <a:gd name="T0" fmla="*/ 64 w 64"/>
                <a:gd name="T1" fmla="*/ 0 h 97"/>
                <a:gd name="T2" fmla="*/ 32 w 64"/>
                <a:gd name="T3" fmla="*/ 97 h 97"/>
                <a:gd name="T4" fmla="*/ 0 w 64"/>
                <a:gd name="T5" fmla="*/ 0 h 97"/>
                <a:gd name="T6" fmla="*/ 64 w 64"/>
                <a:gd name="T7" fmla="*/ 0 h 9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4" h="97">
                  <a:moveTo>
                    <a:pt x="64" y="0"/>
                  </a:moveTo>
                  <a:lnTo>
                    <a:pt x="32" y="97"/>
                  </a:lnTo>
                  <a:lnTo>
                    <a:pt x="0" y="0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7" name="Line 52"/>
            <p:cNvSpPr>
              <a:spLocks noChangeShapeType="1"/>
            </p:cNvSpPr>
            <p:nvPr/>
          </p:nvSpPr>
          <p:spPr bwMode="auto">
            <a:xfrm>
              <a:off x="4176" y="1170"/>
              <a:ext cx="1" cy="270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48" name="Freeform 53"/>
            <p:cNvSpPr>
              <a:spLocks/>
            </p:cNvSpPr>
            <p:nvPr/>
          </p:nvSpPr>
          <p:spPr bwMode="auto">
            <a:xfrm>
              <a:off x="4144" y="1431"/>
              <a:ext cx="64" cy="97"/>
            </a:xfrm>
            <a:custGeom>
              <a:avLst/>
              <a:gdLst>
                <a:gd name="T0" fmla="*/ 64 w 64"/>
                <a:gd name="T1" fmla="*/ 0 h 97"/>
                <a:gd name="T2" fmla="*/ 32 w 64"/>
                <a:gd name="T3" fmla="*/ 97 h 97"/>
                <a:gd name="T4" fmla="*/ 0 w 64"/>
                <a:gd name="T5" fmla="*/ 0 h 97"/>
                <a:gd name="T6" fmla="*/ 64 w 64"/>
                <a:gd name="T7" fmla="*/ 0 h 9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4" h="97">
                  <a:moveTo>
                    <a:pt x="64" y="0"/>
                  </a:moveTo>
                  <a:lnTo>
                    <a:pt x="32" y="97"/>
                  </a:lnTo>
                  <a:lnTo>
                    <a:pt x="0" y="0"/>
                  </a:lnTo>
                  <a:lnTo>
                    <a:pt x="6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642172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Оформление результатов </a:t>
            </a:r>
            <a:r>
              <a:rPr lang="en-US" dirty="0"/>
              <a:t>SWOT</a:t>
            </a:r>
            <a:r>
              <a:rPr lang="ru-RU" dirty="0"/>
              <a:t>-анализа. Преимущества и недостатки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just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r>
              <a:rPr lang="ru-RU" sz="2000" dirty="0"/>
              <a:t>SWOT-анализ оформляется в виде матрицы следующего вида </a:t>
            </a:r>
            <a:r>
              <a:rPr lang="ru-RU" sz="2000" dirty="0" smtClean="0"/>
              <a:t>:</a:t>
            </a:r>
          </a:p>
          <a:p>
            <a:pPr algn="just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None/>
            </a:pP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70620" y="4459665"/>
            <a:ext cx="82809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dirty="0" smtClean="0"/>
          </a:p>
          <a:p>
            <a:endParaRPr lang="ru-RU" sz="2000" b="1" dirty="0"/>
          </a:p>
          <a:p>
            <a:r>
              <a:rPr lang="ru-RU" sz="2000" b="1" dirty="0" smtClean="0"/>
              <a:t>Преимущества </a:t>
            </a:r>
            <a:r>
              <a:rPr lang="ru-RU" sz="2000" b="1" dirty="0"/>
              <a:t>SWOT-анализа - его простота, логичность, удобство восприятия, поэтому он широко применяется на практике. </a:t>
            </a:r>
            <a:endParaRPr lang="ru-RU" sz="2000" b="1" dirty="0" smtClean="0"/>
          </a:p>
          <a:p>
            <a:endParaRPr lang="ru-RU" sz="2000" b="1" dirty="0"/>
          </a:p>
          <a:p>
            <a:r>
              <a:rPr lang="ru-RU" sz="2000" b="1" dirty="0"/>
              <a:t>Недостатки – модель слабо формализована и не дает никаких рекомендаций по формированию стратегии</a:t>
            </a:r>
          </a:p>
        </p:txBody>
      </p:sp>
      <p:pic>
        <p:nvPicPr>
          <p:cNvPr id="8" name="Рисунок 7" descr="http://delovoymir.biz/res/images/uploaded/articles/img/905327197164297.jpg?7.355168277863413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484784"/>
            <a:ext cx="5688632" cy="3600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0682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520940" cy="548640"/>
          </a:xfrm>
        </p:spPr>
        <p:txBody>
          <a:bodyPr/>
          <a:lstStyle/>
          <a:p>
            <a:pPr algn="ctr"/>
            <a:r>
              <a:rPr lang="ru-RU" sz="2400" dirty="0" smtClean="0"/>
              <a:t>Накладные расходы относились пропорционально </a:t>
            </a:r>
            <a:r>
              <a:rPr lang="ru-RU" sz="2400" b="1" dirty="0" smtClean="0">
                <a:solidFill>
                  <a:srgbClr val="0070C0"/>
                </a:solidFill>
              </a:rPr>
              <a:t>отработанным человеко-часам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412776"/>
            <a:ext cx="7520940" cy="5040560"/>
          </a:xfrm>
        </p:spPr>
        <p:txBody>
          <a:bodyPr>
            <a:normAutofit fontScale="92500" lnSpcReduction="10000"/>
          </a:bodyPr>
          <a:lstStyle/>
          <a:p>
            <a:r>
              <a:rPr lang="ru-RU" sz="2000" dirty="0" smtClean="0"/>
              <a:t>Т.К. большая часть косвенных затрат была напрямую связана с производственными рабочими </a:t>
            </a:r>
          </a:p>
          <a:p>
            <a:pPr algn="ctr"/>
            <a:r>
              <a:rPr lang="ru-RU" sz="2000" dirty="0" smtClean="0"/>
              <a:t>(отопление, освещение, уборка рабочих мест, содержание административных служб)</a:t>
            </a:r>
          </a:p>
          <a:p>
            <a:pPr algn="ctr"/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</a:rPr>
              <a:t>Структура затрат 170 лет назад (в % от общих затрат):</a:t>
            </a:r>
          </a:p>
          <a:p>
            <a:pPr algn="just"/>
            <a:r>
              <a:rPr lang="ru-RU" sz="2000" dirty="0" smtClean="0"/>
              <a:t>Производство ткани (хлопок и шерсть): </a:t>
            </a:r>
            <a:r>
              <a:rPr lang="ru-RU" sz="2000" u="sng" dirty="0" smtClean="0">
                <a:solidFill>
                  <a:srgbClr val="33CC33"/>
                </a:solidFill>
              </a:rPr>
              <a:t>ПРЯМЫЕ ЗАТРАТЫ</a:t>
            </a:r>
            <a:r>
              <a:rPr lang="ru-RU" sz="2000" dirty="0" smtClean="0"/>
              <a:t>:</a:t>
            </a:r>
          </a:p>
          <a:p>
            <a:pPr algn="just">
              <a:buFontTx/>
              <a:buChar char="-"/>
            </a:pPr>
            <a:r>
              <a:rPr lang="ru-RU" sz="2000" dirty="0" smtClean="0"/>
              <a:t>Стоимость материала (хлопок и шерсть) – 25%</a:t>
            </a:r>
          </a:p>
          <a:p>
            <a:pPr algn="just">
              <a:buFontTx/>
              <a:buChar char="-"/>
            </a:pPr>
            <a:r>
              <a:rPr lang="ru-RU" sz="2000" dirty="0" smtClean="0"/>
              <a:t>Износ оборудования (ткацких станков) – 5%</a:t>
            </a:r>
          </a:p>
          <a:p>
            <a:pPr algn="just">
              <a:buFontTx/>
              <a:buChar char="-"/>
            </a:pPr>
            <a:r>
              <a:rPr lang="ru-RU" sz="2000" dirty="0" smtClean="0"/>
              <a:t>Износ прядильного оборудования (для шерсти) – 5%</a:t>
            </a:r>
          </a:p>
          <a:p>
            <a:pPr algn="just">
              <a:buFontTx/>
              <a:buChar char="-"/>
            </a:pPr>
            <a:r>
              <a:rPr lang="ru-RU" sz="2000" dirty="0" smtClean="0"/>
              <a:t>Стоимость </a:t>
            </a:r>
            <a:r>
              <a:rPr lang="ru-RU" sz="2000" dirty="0" err="1" smtClean="0"/>
              <a:t>бабин</a:t>
            </a:r>
            <a:r>
              <a:rPr lang="ru-RU" sz="2000" dirty="0" smtClean="0"/>
              <a:t> для рулонов ткани – 8%</a:t>
            </a:r>
          </a:p>
          <a:p>
            <a:pPr algn="just">
              <a:buFontTx/>
              <a:buChar char="-"/>
            </a:pPr>
            <a:r>
              <a:rPr lang="ru-RU" sz="2000" dirty="0" smtClean="0"/>
              <a:t>Оплата труда членов артели – 40%</a:t>
            </a:r>
          </a:p>
          <a:p>
            <a:pPr marL="0" indent="0" algn="ctr"/>
            <a:r>
              <a:rPr lang="ru-RU" sz="2000" u="sng" dirty="0" smtClean="0">
                <a:solidFill>
                  <a:schemeClr val="accent2">
                    <a:lumMod val="50000"/>
                  </a:schemeClr>
                </a:solidFill>
              </a:rPr>
              <a:t>КОСВЕННЫЕ ЗАТРАТЫ</a:t>
            </a:r>
            <a:r>
              <a:rPr lang="ru-RU" sz="2000" dirty="0" smtClean="0"/>
              <a:t>:</a:t>
            </a:r>
          </a:p>
          <a:p>
            <a:pPr>
              <a:buFontTx/>
              <a:buChar char="-"/>
            </a:pPr>
            <a:r>
              <a:rPr lang="ru-RU" sz="2000" dirty="0" smtClean="0"/>
              <a:t>Оплата труда административному персоналу - 8%</a:t>
            </a:r>
          </a:p>
          <a:p>
            <a:pPr>
              <a:buFontTx/>
              <a:buChar char="-"/>
            </a:pPr>
            <a:r>
              <a:rPr lang="ru-RU" sz="2000" dirty="0" smtClean="0"/>
              <a:t>Транспортные расходы – 9%</a:t>
            </a:r>
          </a:p>
          <a:p>
            <a:pPr>
              <a:buFontTx/>
              <a:buChar char="-"/>
            </a:pPr>
            <a:endParaRPr lang="ru-RU" sz="2000" dirty="0" smtClean="0"/>
          </a:p>
          <a:p>
            <a:pPr algn="just">
              <a:buFontTx/>
              <a:buChar char="-"/>
            </a:pP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22930680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764704"/>
            <a:ext cx="7520940" cy="3915773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Цель проведения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SWOT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анализа (пример): </a:t>
            </a:r>
            <a:r>
              <a:rPr lang="ru-RU" dirty="0"/>
              <a:t>оценить конкурентоспособность товара, определить источники роста на 3 года вперед, подготовить маркетинговый план, развивающий ключевые компетенции товара, разработать корректирующие мероприятия для минимизации рисков.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Факторы внутренней среды компании, рассмотренные в анализе: </a:t>
            </a:r>
            <a:r>
              <a:rPr lang="ru-RU" dirty="0"/>
              <a:t>потребительские характеристики товара</a:t>
            </a:r>
            <a:r>
              <a:rPr lang="en-US" dirty="0"/>
              <a:t>/</a:t>
            </a:r>
            <a:r>
              <a:rPr lang="ru-RU" dirty="0"/>
              <a:t> услуги, имеющиеся ресурсы компании, сила бренда (знание, лояльность), квалификация персонала, технологические возможности компании, уровень затрат и структура себестоимости товара. </a:t>
            </a:r>
          </a:p>
          <a:p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Факторы внешней среды компании, рассмотренные в анализе: </a:t>
            </a:r>
            <a:r>
              <a:rPr lang="ru-RU" dirty="0"/>
              <a:t>правовые аспекты рыночной среды, потребительские характеристики товаров конкурентов, технологические возможности конкурентов и их ресурсы, рыночные тренды.</a:t>
            </a:r>
          </a:p>
          <a:p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82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7119649"/>
              </p:ext>
            </p:extLst>
          </p:nvPr>
        </p:nvGraphicFramePr>
        <p:xfrm>
          <a:off x="395536" y="476672"/>
          <a:ext cx="8352928" cy="6096000"/>
        </p:xfrm>
        <a:graphic>
          <a:graphicData uri="http://schemas.openxmlformats.org/drawingml/2006/table">
            <a:tbl>
              <a:tblPr/>
              <a:tblGrid>
                <a:gridCol w="4176464"/>
                <a:gridCol w="4176464"/>
              </a:tblGrid>
              <a:tr h="5616624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effectLst/>
                        </a:rPr>
                        <a:t>Сильные стороны:</a:t>
                      </a:r>
                      <a:endParaRPr lang="ru-RU" sz="2000" dirty="0">
                        <a:effectLst/>
                      </a:endParaRP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Преимущества вашего предложения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Конкурентные преимущества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Опыт, знания, уникальная база данных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Навыки и способности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Сильные стороны вашего типа личности Ресурсы, активы, люди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Финансовые резервы, высокая маржа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Маркетинг – популярность бренда, уровень дистрибуции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Инновационные аспекты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Географическое положение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Цена, качество продукции или их соотношение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Лицензии, аккредитации, сертификации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История компании, ее имидж, корпоративная культура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effectLst/>
                        </a:rPr>
                        <a:t>Слабые стороны:</a:t>
                      </a:r>
                      <a:endParaRPr lang="ru-RU" sz="2000" dirty="0">
                        <a:effectLst/>
                      </a:endParaRP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Слабые места вашего предложения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Недостаток опыта или компетенций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Личная репутация, имидж компании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Слабые стороны вашего типа личности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Финансовые проблемы, отсутствие свободных средств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Жесткий график работ, сроки сдачи работы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Проблемы с поставщиками и смежниками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Предсказуемость ситуации, надежность данных, точность планирования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Проблемы с менеджментом и лидерством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Слабая корпоративная культура, слабая мотивация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566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0906083"/>
              </p:ext>
            </p:extLst>
          </p:nvPr>
        </p:nvGraphicFramePr>
        <p:xfrm>
          <a:off x="395535" y="116632"/>
          <a:ext cx="8568953" cy="6552728"/>
        </p:xfrm>
        <a:graphic>
          <a:graphicData uri="http://schemas.openxmlformats.org/drawingml/2006/table">
            <a:tbl>
              <a:tblPr/>
              <a:tblGrid>
                <a:gridCol w="4281075"/>
                <a:gridCol w="4287878"/>
              </a:tblGrid>
              <a:tr h="6552728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effectLst/>
                        </a:rPr>
                        <a:t>Возможности:</a:t>
                      </a:r>
                      <a:endParaRPr lang="ru-RU" sz="2000" dirty="0">
                        <a:effectLst/>
                      </a:endParaRP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Динамика рынка, рост того или иного рынка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Слабости конкурентов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Тенденции в промышленности или стиле жизни потребителей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Развитие технологии и инновации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Макроэкономические тенденции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Новые рынки, новые сегменты рынков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Крупные тендеры, новые контракты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Создание новых продуктов, расширение бизнеса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Исследования рынка, базы данных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Влияние сезона, погоды или моды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1" dirty="0">
                          <a:effectLst/>
                        </a:rPr>
                        <a:t>Угрозы:</a:t>
                      </a:r>
                      <a:endParaRPr lang="ru-RU" sz="2000" dirty="0">
                        <a:effectLst/>
                      </a:endParaRP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Динамика рынка, сокращение объема всего рынка или сегмента рынка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Политическая ситуация в стране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Изменение законодательства или вероятность неблагоприятных изменений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Влияние внешней среды, финансового климата в стране или мире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Новые разработки и действия конкурентов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Новые технологии, услуги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Проблемы у ключевых партнеров по бизнесу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Рынок труда</a:t>
                      </a:r>
                    </a:p>
                    <a:p>
                      <a:pPr algn="l" fontAlgn="t">
                        <a:buFont typeface="Arial"/>
                        <a:buChar char="•"/>
                      </a:pPr>
                      <a:r>
                        <a:rPr lang="ru-RU" sz="2000" dirty="0">
                          <a:effectLst/>
                        </a:rPr>
                        <a:t>Влияние сезона, погоды или моды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72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Матрица </a:t>
            </a:r>
            <a:r>
              <a:rPr lang="en-US" dirty="0"/>
              <a:t>BCG </a:t>
            </a:r>
            <a:r>
              <a:rPr lang="ru-RU" dirty="0"/>
              <a:t>(БКГ)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925504" cy="5757372"/>
          </a:xfrm>
        </p:spPr>
        <p:txBody>
          <a:bodyPr>
            <a:normAutofit/>
          </a:bodyPr>
          <a:lstStyle/>
          <a:p>
            <a:pPr algn="just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n"/>
            </a:pPr>
            <a:r>
              <a:rPr lang="ru-RU" sz="2000" u="sng" dirty="0">
                <a:solidFill>
                  <a:srgbClr val="00B0F0"/>
                </a:solidFill>
              </a:rPr>
              <a:t>Матрица Бостонской консультационной группы (БКГ) </a:t>
            </a:r>
            <a:r>
              <a:rPr lang="ru-RU" sz="2000" dirty="0"/>
              <a:t>позволяет определить стратегическую позицию предприятия по каждому направлению его деятельности, и на основе анализа этой позиции выбрать правильную стратегию действий предприятия на рынке и оптимальную стратегию перераспределения финансовых потоков между разными направлениями </a:t>
            </a:r>
            <a:r>
              <a:rPr lang="ru-RU" sz="2000" dirty="0" smtClean="0"/>
              <a:t>деятельности</a:t>
            </a:r>
          </a:p>
          <a:p>
            <a:pPr algn="just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n"/>
            </a:pPr>
            <a:endParaRPr lang="ru-RU" sz="2000" dirty="0"/>
          </a:p>
          <a:p>
            <a:r>
              <a:rPr lang="ru-RU" sz="2000" u="sng" dirty="0">
                <a:solidFill>
                  <a:srgbClr val="00B0F0"/>
                </a:solidFill>
              </a:rPr>
              <a:t>В основе матрицы БКГ заложено две гипотезы:</a:t>
            </a:r>
          </a:p>
          <a:p>
            <a:pPr>
              <a:buFont typeface="Wingdings" pitchFamily="2" charset="2"/>
              <a:buChar char="q"/>
            </a:pPr>
            <a:r>
              <a:rPr lang="ru-RU" sz="2000" dirty="0"/>
              <a:t>лидирующая компания в сегменте имеет конкурентное преимущество в издержках производства, а значит и самый высокий уровень рентабельности на рынке</a:t>
            </a:r>
            <a:r>
              <a:rPr lang="ru-RU" sz="2000" dirty="0" smtClean="0"/>
              <a:t>.</a:t>
            </a:r>
          </a:p>
          <a:p>
            <a:pPr marL="0" indent="0"/>
            <a:endParaRPr lang="ru-RU" sz="2000" dirty="0"/>
          </a:p>
          <a:p>
            <a:pPr>
              <a:buFont typeface="Wingdings" pitchFamily="2" charset="2"/>
              <a:buChar char="q"/>
            </a:pPr>
            <a:r>
              <a:rPr lang="ru-RU" sz="2000" dirty="0"/>
              <a:t>для того, чтобы эффективно функционировать в быстрорастущих сегментах, компания должна инвестировать в развитие товара на высоком уровне; и наоборот, присутствие на рынке с низкими темпами роста позволяет сокращать расходы на развитие товара.</a:t>
            </a:r>
          </a:p>
          <a:p>
            <a:pPr algn="just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n"/>
            </a:pP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680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88640"/>
            <a:ext cx="7520940" cy="4491837"/>
          </a:xfrm>
        </p:spPr>
        <p:txBody>
          <a:bodyPr/>
          <a:lstStyle/>
          <a:p>
            <a:pPr marL="0" indent="0" algn="just">
              <a:spcBef>
                <a:spcPct val="20000"/>
              </a:spcBef>
              <a:buClr>
                <a:schemeClr val="folHlink"/>
              </a:buClr>
              <a:buSzPct val="75000"/>
            </a:pPr>
            <a:r>
              <a:rPr lang="ru-RU" sz="2000" dirty="0"/>
              <a:t>Строки матрицы -  темп роста рынка, столбцы - относительная доля рынка </a:t>
            </a:r>
          </a:p>
          <a:p>
            <a:pPr algn="just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n"/>
            </a:pPr>
            <a:r>
              <a:rPr lang="ru-RU" sz="2000" dirty="0"/>
              <a:t>Темп роста рынка - важнейшая характеристика привлекательности рынка </a:t>
            </a:r>
          </a:p>
          <a:p>
            <a:pPr algn="just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n"/>
            </a:pPr>
            <a:r>
              <a:rPr lang="ru-RU" sz="2000" dirty="0"/>
              <a:t>Относительная доля рынка, т.е.  доля рынка по сравнению с ведущим конкурентом, показывает, насколько сильны позиции предприятия на данном </a:t>
            </a:r>
            <a:r>
              <a:rPr lang="ru-RU" sz="2000" dirty="0" smtClean="0"/>
              <a:t>рынке</a:t>
            </a:r>
          </a:p>
          <a:p>
            <a:pPr algn="just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n"/>
            </a:pPr>
            <a:endParaRPr lang="ru-RU" sz="2000" dirty="0"/>
          </a:p>
          <a:p>
            <a:pPr algn="just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n"/>
            </a:pPr>
            <a:endParaRPr lang="ru-RU" sz="2000" dirty="0" smtClean="0"/>
          </a:p>
          <a:p>
            <a:pPr algn="just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n"/>
            </a:pPr>
            <a:endParaRPr lang="ru-RU" dirty="0"/>
          </a:p>
          <a:p>
            <a:endParaRPr lang="ru-RU" dirty="0"/>
          </a:p>
        </p:txBody>
      </p:sp>
      <p:pic>
        <p:nvPicPr>
          <p:cNvPr id="7" name="Рисунок 6" descr="http://www.slideworld.com/tempimages/slideworld_e8e3_BCG_Matrix_zoom/Slide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2780928"/>
            <a:ext cx="5976664" cy="3960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1249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http://rpp.nashaucheba.ru/pars_docs/refs/47/46021/img26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9573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154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http://powerbranding.ru/wp-content/uploads/2013/03/bcg-matrix1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6"/>
            <a:ext cx="8712968" cy="47525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962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http://powerbranding.ru/wp-content/uploads/2013/03/bcg-matrix2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8520" y="44624"/>
            <a:ext cx="9252520" cy="67687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2471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Распределение косвенных расходов пропорционально машино-часам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856764"/>
          </a:xfrm>
        </p:spPr>
        <p:txBody>
          <a:bodyPr>
            <a:normAutofit fontScale="77500" lnSpcReduction="20000"/>
          </a:bodyPr>
          <a:lstStyle/>
          <a:p>
            <a:r>
              <a:rPr lang="ru-RU" sz="2100" dirty="0" smtClean="0"/>
              <a:t>ХХ в. – вытеснение труда людей машинами и оборудованием.</a:t>
            </a:r>
          </a:p>
          <a:p>
            <a:r>
              <a:rPr lang="ru-RU" sz="2100" dirty="0" smtClean="0"/>
              <a:t>Характеристика данного этапа:</a:t>
            </a:r>
          </a:p>
          <a:p>
            <a:pPr>
              <a:buAutoNum type="arabicPeriod"/>
            </a:pPr>
            <a:r>
              <a:rPr lang="ru-RU" sz="2100" dirty="0" smtClean="0"/>
              <a:t>Окончательный переход от трудоемкого к капиталоемкому производству .</a:t>
            </a:r>
          </a:p>
          <a:p>
            <a:pPr marL="0" indent="0"/>
            <a:r>
              <a:rPr lang="ru-RU" sz="2100" dirty="0" smtClean="0"/>
              <a:t>Рост значения и стоимости оборудования растет в геометрической прогрессии</a:t>
            </a:r>
          </a:p>
          <a:p>
            <a:pPr marL="0" indent="0"/>
            <a:r>
              <a:rPr lang="ru-RU" sz="2100" dirty="0" smtClean="0"/>
              <a:t>2. Постоянное увеличение косвенных затрат в общих затратах предприятия</a:t>
            </a:r>
          </a:p>
          <a:p>
            <a:pPr marL="0" indent="0"/>
            <a:r>
              <a:rPr lang="ru-RU" sz="2100" dirty="0" smtClean="0"/>
              <a:t>3. Усиление конкуренции на рынке</a:t>
            </a:r>
          </a:p>
          <a:p>
            <a:pPr marL="0" indent="0" algn="ctr"/>
            <a:r>
              <a:rPr lang="ru-RU" sz="2100" dirty="0">
                <a:solidFill>
                  <a:schemeClr val="accent2">
                    <a:lumMod val="75000"/>
                  </a:schemeClr>
                </a:solidFill>
              </a:rPr>
              <a:t>Структура затрат </a:t>
            </a:r>
            <a:r>
              <a:rPr lang="ru-RU" sz="2100" dirty="0" smtClean="0">
                <a:solidFill>
                  <a:schemeClr val="accent2">
                    <a:lumMod val="75000"/>
                  </a:schemeClr>
                </a:solidFill>
              </a:rPr>
              <a:t>в середине ХХ веке (в </a:t>
            </a:r>
            <a:r>
              <a:rPr lang="ru-RU" sz="2100" dirty="0">
                <a:solidFill>
                  <a:schemeClr val="accent2">
                    <a:lumMod val="75000"/>
                  </a:schemeClr>
                </a:solidFill>
              </a:rPr>
              <a:t>% от общих затрат</a:t>
            </a:r>
            <a:r>
              <a:rPr lang="ru-RU" sz="2100" dirty="0" smtClean="0">
                <a:solidFill>
                  <a:schemeClr val="accent2">
                    <a:lumMod val="75000"/>
                  </a:schemeClr>
                </a:solidFill>
              </a:rPr>
              <a:t>):</a:t>
            </a:r>
          </a:p>
          <a:p>
            <a:pPr marL="0" indent="0" algn="ctr"/>
            <a:r>
              <a:rPr lang="ru-RU" sz="2100" dirty="0" smtClean="0">
                <a:solidFill>
                  <a:schemeClr val="accent2">
                    <a:lumMod val="75000"/>
                  </a:schemeClr>
                </a:solidFill>
              </a:rPr>
              <a:t>ПРЯМЫЕ ЗАТРАТЫ:</a:t>
            </a:r>
          </a:p>
          <a:p>
            <a:pPr algn="just">
              <a:buAutoNum type="arabicPeriod"/>
            </a:pPr>
            <a:r>
              <a:rPr lang="ru-RU" sz="2100" dirty="0" smtClean="0"/>
              <a:t>Стоимость материалов – 22%</a:t>
            </a:r>
          </a:p>
          <a:p>
            <a:pPr algn="just">
              <a:buAutoNum type="arabicPeriod"/>
            </a:pPr>
            <a:r>
              <a:rPr lang="ru-RU" sz="2100" dirty="0" smtClean="0"/>
              <a:t>Амортизация оборудования  (всего) – 25%</a:t>
            </a:r>
          </a:p>
          <a:p>
            <a:pPr algn="just">
              <a:buAutoNum type="arabicPeriod"/>
            </a:pPr>
            <a:r>
              <a:rPr lang="ru-RU" sz="2100" dirty="0" smtClean="0"/>
              <a:t>Стоимость </a:t>
            </a:r>
            <a:r>
              <a:rPr lang="ru-RU" sz="2100" dirty="0" err="1" smtClean="0"/>
              <a:t>бабин</a:t>
            </a:r>
            <a:r>
              <a:rPr lang="ru-RU" sz="2100" dirty="0" smtClean="0"/>
              <a:t> для готовых рулонов ткани – 6%</a:t>
            </a:r>
          </a:p>
          <a:p>
            <a:pPr algn="just">
              <a:buAutoNum type="arabicPeriod"/>
            </a:pPr>
            <a:r>
              <a:rPr lang="ru-RU" sz="2100" dirty="0" smtClean="0"/>
              <a:t>Оплата труда производственных рабочих – 12%</a:t>
            </a:r>
          </a:p>
          <a:p>
            <a:pPr marL="0" indent="0" algn="ctr"/>
            <a:r>
              <a:rPr lang="ru-RU" sz="2100" dirty="0" smtClean="0">
                <a:solidFill>
                  <a:schemeClr val="accent2">
                    <a:lumMod val="75000"/>
                  </a:schemeClr>
                </a:solidFill>
              </a:rPr>
              <a:t>КОСВЕННЫЕ ЗАТРАТЫ:</a:t>
            </a:r>
          </a:p>
          <a:p>
            <a:pPr algn="just">
              <a:buAutoNum type="arabicPeriod"/>
            </a:pPr>
            <a:r>
              <a:rPr lang="ru-RU" sz="2100" dirty="0" smtClean="0"/>
              <a:t>Оплата труда административного и вспомогательного персонала – 10%</a:t>
            </a:r>
          </a:p>
          <a:p>
            <a:pPr algn="just">
              <a:buAutoNum type="arabicPeriod"/>
            </a:pPr>
            <a:r>
              <a:rPr lang="ru-RU" sz="2100" dirty="0" smtClean="0"/>
              <a:t>Транспортные расходы – 9%</a:t>
            </a:r>
          </a:p>
          <a:p>
            <a:pPr algn="just">
              <a:buAutoNum type="arabicPeriod"/>
            </a:pPr>
            <a:r>
              <a:rPr lang="ru-RU" sz="2100" dirty="0" smtClean="0"/>
              <a:t>Амортизация общего оборудования – 5%</a:t>
            </a:r>
          </a:p>
          <a:p>
            <a:pPr algn="just">
              <a:buAutoNum type="arabicPeriod"/>
            </a:pPr>
            <a:r>
              <a:rPr lang="ru-RU" sz="2100" dirty="0" smtClean="0"/>
              <a:t>Реклама, маркетинг – 8%</a:t>
            </a:r>
          </a:p>
          <a:p>
            <a:pPr algn="just">
              <a:buAutoNum type="arabicPeriod"/>
            </a:pPr>
            <a:r>
              <a:rPr lang="ru-RU" sz="2100" dirty="0" smtClean="0"/>
              <a:t>Прочие накладные – 3%</a:t>
            </a:r>
          </a:p>
          <a:p>
            <a:pPr marL="0" indent="0" algn="just"/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just"/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5043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496724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ru-RU" sz="2400" dirty="0" smtClean="0"/>
              <a:t>Капиталоемкое производство, темп которого определяют машины</a:t>
            </a:r>
          </a:p>
          <a:p>
            <a:pPr>
              <a:buAutoNum type="arabicPeriod"/>
            </a:pPr>
            <a:r>
              <a:rPr lang="ru-RU" sz="2400" dirty="0" smtClean="0"/>
              <a:t>Очень высокий уровень косвенных расходов по сравнению с прямыми затратами</a:t>
            </a:r>
          </a:p>
          <a:p>
            <a:pPr>
              <a:buAutoNum type="arabicPeriod"/>
            </a:pPr>
            <a:r>
              <a:rPr lang="ru-RU" sz="2400" dirty="0" smtClean="0"/>
              <a:t>Резкое снижение прямых трудозатрат</a:t>
            </a:r>
          </a:p>
          <a:p>
            <a:pPr>
              <a:buAutoNum type="arabicPeriod"/>
            </a:pPr>
            <a:r>
              <a:rPr lang="ru-RU" sz="2400" dirty="0" smtClean="0"/>
              <a:t>Международный рынок с высокой конкуренцией</a:t>
            </a:r>
          </a:p>
          <a:p>
            <a:pPr marL="0" indent="0"/>
            <a:endParaRPr lang="ru-RU" sz="18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ХХ</a:t>
            </a: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век</a:t>
            </a:r>
            <a:endParaRPr lang="ru-RU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2185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332656"/>
            <a:ext cx="7520940" cy="6336704"/>
          </a:xfrm>
        </p:spPr>
        <p:txBody>
          <a:bodyPr/>
          <a:lstStyle/>
          <a:p>
            <a:pPr marL="0" indent="0" algn="ctr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Структура затрат в середине ХХ веке (в % от общих затрат):</a:t>
            </a:r>
          </a:p>
          <a:p>
            <a:pPr marL="0" indent="0" algn="ctr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ПРЯМЫЕ ЗАТРАТЫ:</a:t>
            </a:r>
          </a:p>
          <a:p>
            <a:pPr>
              <a:buAutoNum type="arabicPeriod"/>
            </a:pPr>
            <a:r>
              <a:rPr lang="ru-RU" dirty="0"/>
              <a:t>Стоимость материалов – 15</a:t>
            </a:r>
          </a:p>
          <a:p>
            <a:pPr>
              <a:buAutoNum type="arabicPeriod"/>
            </a:pPr>
            <a:r>
              <a:rPr lang="ru-RU" dirty="0"/>
              <a:t>Стоимость упаковки продукции – 5</a:t>
            </a:r>
          </a:p>
          <a:p>
            <a:pPr>
              <a:buAutoNum type="arabicPeriod"/>
            </a:pPr>
            <a:r>
              <a:rPr lang="ru-RU" dirty="0"/>
              <a:t>Прямая амортизация оборудования – 5</a:t>
            </a:r>
          </a:p>
          <a:p>
            <a:pPr>
              <a:buAutoNum type="arabicPeriod"/>
            </a:pPr>
            <a:r>
              <a:rPr lang="ru-RU" dirty="0"/>
              <a:t>Оплата труда производственных </a:t>
            </a:r>
            <a:r>
              <a:rPr lang="ru-RU" dirty="0" smtClean="0"/>
              <a:t>рабочих – 10</a:t>
            </a:r>
          </a:p>
          <a:p>
            <a:pPr marL="0" indent="0"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КОСВЕННЫЕ ЗАТРАТЫ:</a:t>
            </a:r>
          </a:p>
          <a:p>
            <a:pPr algn="just">
              <a:buAutoNum type="arabicPeriod"/>
            </a:pPr>
            <a:r>
              <a:rPr lang="ru-RU" dirty="0" smtClean="0"/>
              <a:t>Оплата труда административного персонала – 10</a:t>
            </a:r>
          </a:p>
          <a:p>
            <a:pPr algn="just">
              <a:buAutoNum type="arabicPeriod"/>
            </a:pPr>
            <a:r>
              <a:rPr lang="ru-RU" dirty="0" smtClean="0"/>
              <a:t>Амортизация общего оборудования – 20</a:t>
            </a:r>
          </a:p>
          <a:p>
            <a:pPr algn="just">
              <a:buAutoNum type="arabicPeriod"/>
            </a:pPr>
            <a:r>
              <a:rPr lang="ru-RU" dirty="0" smtClean="0"/>
              <a:t>Транспортные расходы – 9</a:t>
            </a:r>
          </a:p>
          <a:p>
            <a:pPr algn="just">
              <a:buAutoNum type="arabicPeriod"/>
            </a:pPr>
            <a:r>
              <a:rPr lang="ru-RU" dirty="0" smtClean="0"/>
              <a:t>Расходы на логистику – 8</a:t>
            </a:r>
          </a:p>
          <a:p>
            <a:pPr algn="just">
              <a:buAutoNum type="arabicPeriod"/>
            </a:pPr>
            <a:r>
              <a:rPr lang="ru-RU" dirty="0" smtClean="0"/>
              <a:t>Реклама, маркетинг – 15</a:t>
            </a:r>
          </a:p>
          <a:p>
            <a:pPr algn="just">
              <a:buAutoNum type="arabicPeriod"/>
            </a:pPr>
            <a:r>
              <a:rPr lang="ru-RU" dirty="0" smtClean="0"/>
              <a:t>Прочие - 3</a:t>
            </a:r>
          </a:p>
          <a:p>
            <a:pPr algn="just">
              <a:buAutoNum type="arabicPeriod"/>
            </a:pPr>
            <a:endParaRPr lang="ru-RU" dirty="0" smtClean="0"/>
          </a:p>
          <a:p>
            <a:pPr marL="0" indent="0" algn="just"/>
            <a:r>
              <a:rPr lang="ru-RU" dirty="0" smtClean="0"/>
              <a:t>КОСВЕННЫЕ РАСХОДЫ СОСТАВЛЯЮТ </a:t>
            </a:r>
            <a:r>
              <a:rPr lang="ru-RU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65% </a:t>
            </a:r>
            <a:r>
              <a:rPr lang="ru-RU" dirty="0" smtClean="0"/>
              <a:t>ОТ ОБЩИХ ЗАТРАТ</a:t>
            </a:r>
          </a:p>
          <a:p>
            <a:pPr marL="0" indent="0" algn="just"/>
            <a:r>
              <a:rPr lang="ru-RU" dirty="0" smtClean="0"/>
              <a:t>РАСПРЕДЕЛЕНИЕ ЗАТРАТ НА ОСНОВЕ ТРАДИЦИОННЫХ ПОКАЗАТЕЛЕЙ (ЧЕЛОВЕКО-ЧАСЫ, МАШИНО-ЧАСЫ) ПРОБЛЕМАТИЧНО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0010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    </a:t>
            </a:r>
            <a:r>
              <a:rPr lang="ru-RU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Авс</a:t>
            </a:r>
            <a:endParaRPr lang="ru-RU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5496724"/>
          </a:xfrm>
        </p:spPr>
        <p:txBody>
          <a:bodyPr>
            <a:normAutofit/>
          </a:bodyPr>
          <a:lstStyle/>
          <a:p>
            <a:r>
              <a:rPr lang="en-US" u="sng" dirty="0" smtClean="0">
                <a:solidFill>
                  <a:schemeClr val="accent2">
                    <a:lumMod val="75000"/>
                  </a:schemeClr>
                </a:solidFill>
              </a:rPr>
              <a:t>ABC - Activity Based Costing</a:t>
            </a:r>
          </a:p>
          <a:p>
            <a:r>
              <a:rPr lang="ru-RU" dirty="0" smtClean="0"/>
              <a:t>Суть метода:</a:t>
            </a:r>
          </a:p>
          <a:p>
            <a:pPr>
              <a:buAutoNum type="arabicPeriod"/>
            </a:pPr>
            <a:r>
              <a:rPr lang="ru-RU" dirty="0" smtClean="0"/>
              <a:t>Каждый вид затрат должен быть распределен на конечный продукт напрямую согласно </a:t>
            </a:r>
            <a:r>
              <a:rPr lang="ru-RU" sz="1800" i="1" dirty="0" smtClean="0">
                <a:solidFill>
                  <a:schemeClr val="accent2">
                    <a:lumMod val="75000"/>
                  </a:schemeClr>
                </a:solidFill>
              </a:rPr>
              <a:t>индивидуальному</a:t>
            </a:r>
            <a:r>
              <a:rPr lang="ru-RU" sz="1800" dirty="0" smtClean="0"/>
              <a:t> </a:t>
            </a:r>
            <a:r>
              <a:rPr lang="ru-RU" dirty="0" smtClean="0"/>
              <a:t>фактору распределения</a:t>
            </a:r>
          </a:p>
          <a:p>
            <a:pPr>
              <a:buAutoNum type="arabicPeriod"/>
            </a:pPr>
            <a:r>
              <a:rPr lang="ru-RU" dirty="0" smtClean="0"/>
              <a:t>Объединение разнородных затрат в </a:t>
            </a:r>
            <a:r>
              <a:rPr lang="ru-RU" sz="1800" i="1" dirty="0" smtClean="0">
                <a:solidFill>
                  <a:schemeClr val="accent2">
                    <a:lumMod val="75000"/>
                  </a:schemeClr>
                </a:solidFill>
              </a:rPr>
              <a:t>общие</a:t>
            </a:r>
            <a:r>
              <a:rPr lang="ru-RU" dirty="0" smtClean="0"/>
              <a:t> совокупности (пулы) и дальнейшее их распределение на основании общих факторов </a:t>
            </a:r>
            <a:r>
              <a:rPr lang="ru-RU" sz="1800" i="1" dirty="0" smtClean="0">
                <a:solidFill>
                  <a:schemeClr val="accent2">
                    <a:lumMod val="75000"/>
                  </a:schemeClr>
                </a:solidFill>
              </a:rPr>
              <a:t>недопустимо</a:t>
            </a:r>
          </a:p>
          <a:p>
            <a:pPr marL="0" indent="0"/>
            <a:endParaRPr lang="ru-RU" sz="1800" i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/>
            <a:r>
              <a:rPr lang="ru-RU" sz="1800" i="1" dirty="0" smtClean="0">
                <a:solidFill>
                  <a:schemeClr val="accent2">
                    <a:lumMod val="75000"/>
                  </a:schemeClr>
                </a:solidFill>
              </a:rPr>
              <a:t>Фактор затрат можно объяснить как причину изменения величины затрат</a:t>
            </a:r>
          </a:p>
          <a:p>
            <a:pPr marL="0" indent="0"/>
            <a:r>
              <a:rPr lang="ru-RU" sz="1800" i="1" dirty="0" smtClean="0">
                <a:solidFill>
                  <a:schemeClr val="accent2">
                    <a:lumMod val="75000"/>
                  </a:schemeClr>
                </a:solidFill>
              </a:rPr>
              <a:t>(чем больше площадь цеха, тем больше затрат на его уборку,</a:t>
            </a:r>
          </a:p>
          <a:p>
            <a:pPr marL="0" indent="0"/>
            <a:r>
              <a:rPr lang="ru-RU" sz="1800" i="1" dirty="0">
                <a:solidFill>
                  <a:schemeClr val="accent2">
                    <a:lumMod val="75000"/>
                  </a:schemeClr>
                </a:solidFill>
              </a:rPr>
              <a:t>ч</a:t>
            </a:r>
            <a:r>
              <a:rPr lang="ru-RU" sz="1800" i="1" dirty="0" smtClean="0">
                <a:solidFill>
                  <a:schemeClr val="accent2">
                    <a:lumMod val="75000"/>
                  </a:schemeClr>
                </a:solidFill>
              </a:rPr>
              <a:t>ем больше продуктов передано транспортером, тем выше затраты на его износ)</a:t>
            </a:r>
            <a:endParaRPr lang="ru-RU" sz="1800" i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814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2960" y="332656"/>
            <a:ext cx="7520940" cy="4347821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332656"/>
            <a:ext cx="2520280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Индивидуальный фактор </a:t>
            </a:r>
            <a:r>
              <a:rPr lang="ru-RU" b="1" dirty="0" smtClean="0"/>
              <a:t>= кол-во транспортированных рулонов ткани / общему кол-ву рулонов хлопка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4617131"/>
            <a:ext cx="2160240" cy="18362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Индивидуальный фактор = </a:t>
            </a:r>
            <a:r>
              <a:rPr lang="ru-RU" b="1" dirty="0" smtClean="0">
                <a:solidFill>
                  <a:schemeClr val="bg1"/>
                </a:solidFill>
              </a:rPr>
              <a:t>площадь, занимаемая под оборудованием для про-</a:t>
            </a:r>
            <a:r>
              <a:rPr lang="ru-RU" b="1" dirty="0" err="1" smtClean="0">
                <a:solidFill>
                  <a:schemeClr val="bg1"/>
                </a:solidFill>
              </a:rPr>
              <a:t>ва</a:t>
            </a:r>
            <a:r>
              <a:rPr lang="ru-RU" b="1" dirty="0" smtClean="0">
                <a:solidFill>
                  <a:schemeClr val="bg1"/>
                </a:solidFill>
              </a:rPr>
              <a:t> хлопка / общая площадь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32240" y="4671788"/>
            <a:ext cx="2160240" cy="18535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FFFF00"/>
              </a:solidFill>
            </a:endParaRPr>
          </a:p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Индивидуальный фактор = </a:t>
            </a:r>
            <a:r>
              <a:rPr lang="ru-RU" b="1" dirty="0" smtClean="0">
                <a:solidFill>
                  <a:schemeClr val="bg1"/>
                </a:solidFill>
              </a:rPr>
              <a:t>площадь, занимаемая под оборудованием для про-</a:t>
            </a:r>
            <a:r>
              <a:rPr lang="ru-RU" b="1" dirty="0" err="1" smtClean="0">
                <a:solidFill>
                  <a:schemeClr val="bg1"/>
                </a:solidFill>
              </a:rPr>
              <a:t>ва</a:t>
            </a:r>
            <a:r>
              <a:rPr lang="ru-RU" b="1" dirty="0" smtClean="0">
                <a:solidFill>
                  <a:schemeClr val="bg1"/>
                </a:solidFill>
              </a:rPr>
              <a:t> шерсти / общая площадь</a:t>
            </a:r>
            <a:endParaRPr lang="ru-RU" dirty="0" smtClean="0">
              <a:solidFill>
                <a:schemeClr val="bg1"/>
              </a:solidFill>
            </a:endParaRPr>
          </a:p>
          <a:p>
            <a:pPr algn="ctr"/>
            <a:r>
              <a:rPr lang="ru-RU" b="1" dirty="0" smtClean="0">
                <a:solidFill>
                  <a:srgbClr val="FFFF00"/>
                </a:solidFill>
              </a:rPr>
              <a:t>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732240" y="332656"/>
            <a:ext cx="2160240" cy="187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Индивидуальный фактор </a:t>
            </a:r>
            <a:r>
              <a:rPr lang="ru-RU" b="1" dirty="0" smtClean="0"/>
              <a:t>= кол-во транспортированных рулонов ткани / общему кол-ву рулонов шерсти</a:t>
            </a:r>
          </a:p>
          <a:p>
            <a:pPr algn="ctr"/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3177183" y="1268760"/>
            <a:ext cx="2808312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Косвенный расход №1 – </a:t>
            </a:r>
            <a:r>
              <a:rPr lang="ru-RU" dirty="0" smtClean="0"/>
              <a:t>амортизация транспортера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3258902" y="3217751"/>
            <a:ext cx="2808312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Косвенный расход №2 </a:t>
            </a:r>
            <a:r>
              <a:rPr lang="ru-RU" dirty="0" smtClean="0"/>
              <a:t>– уборка цеха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03548" y="2749699"/>
            <a:ext cx="2160240" cy="93610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Продукт №1 Хлопок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372200" y="2563763"/>
            <a:ext cx="2160240" cy="93610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Продукт №2</a:t>
            </a:r>
          </a:p>
          <a:p>
            <a:pPr algn="ctr"/>
            <a:r>
              <a:rPr lang="ru-RU" b="1" dirty="0" smtClean="0">
                <a:solidFill>
                  <a:srgbClr val="FFFF00"/>
                </a:solidFill>
              </a:rPr>
              <a:t>Шерсть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2" name="Стрелка вниз 11"/>
          <p:cNvSpPr/>
          <p:nvPr/>
        </p:nvSpPr>
        <p:spPr>
          <a:xfrm rot="6977668">
            <a:off x="3161248" y="315726"/>
            <a:ext cx="566331" cy="1137662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33CC33"/>
              </a:solidFill>
            </a:endParaRPr>
          </a:p>
        </p:txBody>
      </p:sp>
      <p:sp>
        <p:nvSpPr>
          <p:cNvPr id="13" name="Стрелка вниз 12"/>
          <p:cNvSpPr/>
          <p:nvPr/>
        </p:nvSpPr>
        <p:spPr>
          <a:xfrm rot="13899113">
            <a:off x="5784048" y="338824"/>
            <a:ext cx="566331" cy="1137662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 rot="18383759">
            <a:off x="5994846" y="4289718"/>
            <a:ext cx="566331" cy="1137662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33CC33"/>
              </a:solidFill>
            </a:endParaRPr>
          </a:p>
        </p:txBody>
      </p:sp>
      <p:sp>
        <p:nvSpPr>
          <p:cNvPr id="16" name="Стрелка вниз 15"/>
          <p:cNvSpPr/>
          <p:nvPr/>
        </p:nvSpPr>
        <p:spPr>
          <a:xfrm rot="3105420">
            <a:off x="2822636" y="4370942"/>
            <a:ext cx="566331" cy="1137662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33CC33"/>
              </a:solidFill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H="1">
            <a:off x="2915816" y="0"/>
            <a:ext cx="72008" cy="6741368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6206003" y="14114"/>
            <a:ext cx="72008" cy="6741368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1348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2922" y="476672"/>
            <a:ext cx="2664296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Общий фактор </a:t>
            </a:r>
            <a:r>
              <a:rPr lang="ru-RU" b="1" dirty="0" smtClean="0"/>
              <a:t>= кол-во машино-часов на про-во хлопка / общее кол-во машино-часов в данном ЦЗ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28589" y="4687019"/>
            <a:ext cx="2664296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Общий фактор </a:t>
            </a:r>
            <a:r>
              <a:rPr lang="ru-RU" b="1" dirty="0" smtClean="0"/>
              <a:t>= кол-во человеко-часов на про-во хлопка / общее кол-во человеко-часов в данном ЦЗ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267722" y="4687019"/>
            <a:ext cx="2664296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Общий фактор </a:t>
            </a:r>
            <a:r>
              <a:rPr lang="ru-RU" b="1" dirty="0" smtClean="0"/>
              <a:t>= кол-во человеко-часов на про-во хлопка / общее кол-во человеко-часов в данном ЦЗ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51004" y="476672"/>
            <a:ext cx="2664296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Общий фактор </a:t>
            </a:r>
            <a:r>
              <a:rPr lang="ru-RU" b="1" dirty="0" smtClean="0"/>
              <a:t>= кол-во машино-часов на про-во шерсти / общее кол-во машино-часов в данном ЦЗ</a:t>
            </a:r>
            <a:endParaRPr lang="ru-RU" b="1" dirty="0"/>
          </a:p>
        </p:txBody>
      </p:sp>
      <p:sp>
        <p:nvSpPr>
          <p:cNvPr id="10" name="Капля 9"/>
          <p:cNvSpPr/>
          <p:nvPr/>
        </p:nvSpPr>
        <p:spPr>
          <a:xfrm>
            <a:off x="3347864" y="1941984"/>
            <a:ext cx="2736304" cy="2448272"/>
          </a:xfrm>
          <a:prstGeom prst="teardrop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C000"/>
                </a:solidFill>
              </a:rPr>
              <a:t>Общий пул косвенных затрат:</a:t>
            </a:r>
          </a:p>
          <a:p>
            <a:pPr marL="285750" indent="-285750" algn="ctr">
              <a:buFontTx/>
              <a:buChar char="-"/>
            </a:pPr>
            <a:r>
              <a:rPr lang="ru-RU" dirty="0" smtClean="0"/>
              <a:t>амортизация общего транспортера:</a:t>
            </a:r>
          </a:p>
          <a:p>
            <a:pPr algn="ctr"/>
            <a:r>
              <a:rPr lang="ru-RU" dirty="0" smtClean="0"/>
              <a:t>- уборка цеха,</a:t>
            </a:r>
          </a:p>
          <a:p>
            <a:pPr algn="ctr"/>
            <a:r>
              <a:rPr lang="ru-RU" dirty="0" smtClean="0"/>
              <a:t>- и др.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3491880" y="476672"/>
            <a:ext cx="2520280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Общий фактор распределения затрат (№1)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3347864" y="4941168"/>
            <a:ext cx="2664296" cy="11521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Общий фактор распределения затрат (№2)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67544" y="2698068"/>
            <a:ext cx="2160240" cy="93610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Продукт №1 Хлопок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372200" y="2563763"/>
            <a:ext cx="2160240" cy="93610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Продукт №2</a:t>
            </a:r>
          </a:p>
          <a:p>
            <a:pPr algn="ctr"/>
            <a:r>
              <a:rPr lang="ru-RU" b="1" dirty="0" smtClean="0">
                <a:solidFill>
                  <a:srgbClr val="FFFF00"/>
                </a:solidFill>
              </a:rPr>
              <a:t>Шерсть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16" name="Выгнутая вверх стрелка 15"/>
          <p:cNvSpPr/>
          <p:nvPr/>
        </p:nvSpPr>
        <p:spPr>
          <a:xfrm>
            <a:off x="5495721" y="79958"/>
            <a:ext cx="1176893" cy="531676"/>
          </a:xfrm>
          <a:prstGeom prst="curved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Выгнутая вверх стрелка 16"/>
          <p:cNvSpPr/>
          <p:nvPr/>
        </p:nvSpPr>
        <p:spPr>
          <a:xfrm rot="10392393">
            <a:off x="2147579" y="6018331"/>
            <a:ext cx="1730784" cy="731038"/>
          </a:xfrm>
          <a:prstGeom prst="curved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Выгнутая вниз стрелка 18"/>
          <p:cNvSpPr/>
          <p:nvPr/>
        </p:nvSpPr>
        <p:spPr>
          <a:xfrm rot="10800000">
            <a:off x="2411760" y="72294"/>
            <a:ext cx="1429219" cy="548394"/>
          </a:xfrm>
          <a:prstGeom prst="curvedUp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Выгнутая вниз стрелка 19"/>
          <p:cNvSpPr/>
          <p:nvPr/>
        </p:nvSpPr>
        <p:spPr>
          <a:xfrm rot="276165">
            <a:off x="5252536" y="6088137"/>
            <a:ext cx="1523871" cy="652362"/>
          </a:xfrm>
          <a:prstGeom prst="curvedUp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60217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455</TotalTime>
  <Words>2029</Words>
  <Application>Microsoft Office PowerPoint</Application>
  <PresentationFormat>Экран (4:3)</PresentationFormat>
  <Paragraphs>326</Paragraphs>
  <Slides>37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Углы</vt:lpstr>
      <vt:lpstr>    СИСТЕМА КАЛЬКУЛИРОВАНИЯ ЗАТРАТ ПО ВИДАМ ДЕЯТЕЛЬНОСТИ   авс - КОСТИНГ</vt:lpstr>
      <vt:lpstr>Изначальный подход к калькулированию затрат</vt:lpstr>
      <vt:lpstr>Накладные расходы относились пропорционально отработанным человеко-часам</vt:lpstr>
      <vt:lpstr>Распределение косвенных расходов пропорционально машино-часам</vt:lpstr>
      <vt:lpstr>ХХI  век</vt:lpstr>
      <vt:lpstr>Презентация PowerPoint</vt:lpstr>
      <vt:lpstr>Метод    Авс</vt:lpstr>
      <vt:lpstr>Презентация PowerPoint</vt:lpstr>
      <vt:lpstr>Презентация PowerPoint</vt:lpstr>
      <vt:lpstr>Критика метода АВС</vt:lpstr>
      <vt:lpstr>Презентация PowerPoint</vt:lpstr>
      <vt:lpstr>Тема:  Анализ безубыточности. Расчет точки нулевой прибыли</vt:lpstr>
      <vt:lpstr>Цели анализа безубыточности</vt:lpstr>
      <vt:lpstr>Презентация PowerPoint</vt:lpstr>
      <vt:lpstr>ГРАФИЧЕСКОЕ ОПРЕДЕЛЕНИЕ ТОЧКИ БЕЗУБЫТОЧНОСТИ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Тема: стратегический контроллинг</vt:lpstr>
      <vt:lpstr>Разграничение видов контроллинга</vt:lpstr>
      <vt:lpstr>Презентация PowerPoint</vt:lpstr>
      <vt:lpstr> Стратегия  - это набор ответов на вопросы: </vt:lpstr>
      <vt:lpstr>Особенности стратегического планирования:</vt:lpstr>
      <vt:lpstr> </vt:lpstr>
      <vt:lpstr>Алгоритм проведения SWOT-анализа</vt:lpstr>
      <vt:lpstr>Оформление результатов SWOT-анализа. Преимущества и недостатки</vt:lpstr>
      <vt:lpstr>Пример. </vt:lpstr>
      <vt:lpstr>Презентация PowerPoint</vt:lpstr>
      <vt:lpstr>Презентация PowerPoint</vt:lpstr>
      <vt:lpstr>Матрица BCG (БКГ)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</dc:creator>
  <cp:lastModifiedBy>Microsoft</cp:lastModifiedBy>
  <cp:revision>78</cp:revision>
  <dcterms:created xsi:type="dcterms:W3CDTF">2014-04-14T15:10:16Z</dcterms:created>
  <dcterms:modified xsi:type="dcterms:W3CDTF">2014-04-28T20:35:38Z</dcterms:modified>
</cp:coreProperties>
</file>